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306" r:id="rId3"/>
    <p:sldId id="261" r:id="rId4"/>
    <p:sldId id="307" r:id="rId5"/>
    <p:sldId id="257" r:id="rId6"/>
    <p:sldId id="258" r:id="rId7"/>
    <p:sldId id="259" r:id="rId8"/>
    <p:sldId id="260" r:id="rId9"/>
  </p:sldIdLst>
  <p:sldSz cx="13004800" cy="9753600"/>
  <p:notesSz cx="6797675" cy="9928225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 Light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C4C6C6"/>
              </a:solidFill>
              <a:prstDash val="solid"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9E8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satOff val="12166"/>
              <a:lumOff val="-13042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FF8FA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4F728F"/>
              </a:solidFill>
              <a:prstDash val="solid"/>
              <a:miter lim="400000"/>
            </a:ln>
          </a:top>
          <a:bottom>
            <a:ln w="12700" cap="flat">
              <a:solidFill>
                <a:srgbClr val="4F728F"/>
              </a:solidFill>
              <a:prstDash val="solid"/>
              <a:miter lim="400000"/>
            </a:ln>
          </a:bottom>
          <a:insideH>
            <a:ln w="12700" cap="flat">
              <a:solidFill>
                <a:srgbClr val="4F728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4DADF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38EB0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73D5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3C3C1D"/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bottom>
          <a:insideH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insideV>
        </a:tcBdr>
        <a:fill>
          <a:solidFill>
            <a:srgbClr val="CFCDBB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C6C6C6"/>
              </a:solidFill>
              <a:prstDash val="solid"/>
              <a:miter lim="400000"/>
            </a:ln>
          </a:left>
          <a:right>
            <a:ln w="12700" cap="flat">
              <a:solidFill>
                <a:srgbClr val="C6C6C6"/>
              </a:solidFill>
              <a:prstDash val="solid"/>
              <a:miter lim="400000"/>
            </a:ln>
          </a:right>
          <a:top>
            <a:ln w="12700" cap="flat">
              <a:solidFill>
                <a:srgbClr val="656839"/>
              </a:solidFill>
              <a:prstDash val="solid"/>
              <a:miter lim="400000"/>
            </a:ln>
          </a:top>
          <a:bottom>
            <a:ln w="12700" cap="flat">
              <a:solidFill>
                <a:srgbClr val="3C3C1D"/>
              </a:solidFill>
              <a:prstDash val="solid"/>
              <a:miter lim="400000"/>
            </a:ln>
          </a:bottom>
          <a:insideH>
            <a:ln w="12700" cap="flat">
              <a:solidFill>
                <a:srgbClr val="C6C6C6"/>
              </a:solidFill>
              <a:prstDash val="solid"/>
              <a:miter lim="400000"/>
            </a:ln>
          </a:insideH>
          <a:insideV>
            <a:ln w="12700" cap="flat">
              <a:solidFill>
                <a:srgbClr val="C6C6C6"/>
              </a:solidFill>
              <a:prstDash val="solid"/>
              <a:miter lim="400000"/>
            </a:ln>
          </a:insideV>
        </a:tcBdr>
        <a:fill>
          <a:solidFill>
            <a:srgbClr val="E8E9E8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left>
          <a:right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right>
          <a:top>
            <a:ln w="12700" cap="flat">
              <a:solidFill>
                <a:srgbClr val="3C3C1D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AAA485"/>
              </a:solidFill>
              <a:prstDash val="solid"/>
              <a:miter lim="400000"/>
            </a:ln>
          </a:insideH>
          <a:insideV>
            <a:ln w="127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insideV>
        </a:tcBdr>
        <a:fill>
          <a:solidFill>
            <a:srgbClr val="656839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C4C6C6"/>
              </a:solidFill>
              <a:prstDash val="solid"/>
              <a:miter lim="400000"/>
            </a:ln>
          </a:top>
          <a:bottom>
            <a:ln w="25400" cap="flat">
              <a:solidFill>
                <a:srgbClr val="C4C6C6"/>
              </a:solidFill>
              <a:prstDash val="solid"/>
              <a:miter lim="400000"/>
            </a:ln>
          </a:bottom>
          <a:insideH>
            <a:ln w="25400" cap="flat">
              <a:solidFill>
                <a:srgbClr val="C4C6C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F1F1"/>
          </a:solidFill>
        </a:fill>
      </a:tcStyle>
    </a:wholeTbl>
    <a:band2H>
      <a:tcTxStyle/>
      <a:tcStyle>
        <a:tcBdr/>
        <a:fill>
          <a:solidFill>
            <a:srgbClr val="E4E4E0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515151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D7766"/>
              </a:solidFill>
              <a:prstDash val="solid"/>
              <a:miter lim="400000"/>
            </a:ln>
          </a:top>
          <a:bottom>
            <a:ln w="12700" cap="flat">
              <a:solidFill>
                <a:srgbClr val="7D7766"/>
              </a:solidFill>
              <a:prstDash val="solid"/>
              <a:miter lim="400000"/>
            </a:ln>
          </a:bottom>
          <a:insideH>
            <a:ln w="12700" cap="flat">
              <a:solidFill>
                <a:srgbClr val="7D77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F8B7E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515151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1F1F1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15151"/>
              </a:solidFill>
              <a:prstDash val="solid"/>
              <a:miter lim="400000"/>
            </a:ln>
          </a:top>
          <a:bottom>
            <a:ln w="25400" cap="flat">
              <a:solidFill>
                <a:schemeClr val="accent2">
                  <a:hueOff val="-487087"/>
                  <a:satOff val="-2686"/>
                  <a:lumOff val="14808"/>
                </a:scheme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E5A4C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747474"/>
              </a:solidFill>
              <a:prstDash val="solid"/>
              <a:miter lim="400000"/>
            </a:ln>
          </a:left>
          <a:right>
            <a:ln w="12700" cap="flat">
              <a:solidFill>
                <a:srgbClr val="747474"/>
              </a:solidFill>
              <a:prstDash val="solid"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solidFill>
                <a:srgbClr val="747474"/>
              </a:solidFill>
              <a:prstDash val="solid"/>
              <a:miter lim="400000"/>
            </a:ln>
          </a:insideH>
          <a:insideV>
            <a:ln w="12700" cap="flat">
              <a:solidFill>
                <a:srgbClr val="74747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2F2F2"/>
          </a:solidFill>
        </a:fill>
      </a:tcStyle>
    </a:band2H>
    <a:firstCol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solidFill>
                <a:srgbClr val="747474"/>
              </a:solidFill>
              <a:prstDash val="solid"/>
              <a:miter lim="400000"/>
            </a:ln>
          </a:left>
          <a:right>
            <a:ln w="12700" cap="flat">
              <a:solidFill>
                <a:srgbClr val="74747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/>
          </a:solidFill>
        </a:fill>
      </a:tcStyle>
    </a:lastRow>
    <a:firstRow>
      <a:tcTxStyle b="off" i="off">
        <a:font>
          <a:latin typeface="Helvetica Neue"/>
          <a:ea typeface="Helvetica Neue"/>
          <a:cs typeface="Helvetica Neue"/>
        </a:font>
        <a:srgbClr val="44444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747474"/>
              </a:solidFill>
              <a:prstDash val="solid"/>
              <a:miter lim="400000"/>
            </a:ln>
          </a:top>
          <a:bottom>
            <a:ln w="12700" cap="flat">
              <a:solidFill>
                <a:srgbClr val="747474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777777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2525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2D2D2">
              <a:alpha val="3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C9C9C9"/>
              </a:solidFill>
              <a:prstDash val="solid"/>
              <a:miter lim="400000"/>
            </a:ln>
          </a:top>
          <a:bottom>
            <a:ln w="12700" cap="flat">
              <a:solidFill>
                <a:srgbClr val="C9C9C9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555555"/>
      </a:tcTxStyle>
      <a:tcStyle>
        <a:tcBdr>
          <a:left>
            <a:ln w="12700" cap="flat">
              <a:solidFill>
                <a:srgbClr val="C9C9C9"/>
              </a:solidFill>
              <a:prstDash val="solid"/>
              <a:miter lim="400000"/>
            </a:ln>
          </a:left>
          <a:right>
            <a:ln w="12700" cap="flat">
              <a:solidFill>
                <a:srgbClr val="C9C9C9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C9C9C9"/>
              </a:solidFill>
              <a:prstDash val="solid"/>
              <a:miter lim="400000"/>
            </a:ln>
          </a:insideH>
          <a:insideV>
            <a:ln w="12700" cap="flat">
              <a:solidFill>
                <a:srgbClr val="C9C9C9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1654" y="48"/>
      </p:cViewPr>
      <p:guideLst>
        <p:guide orient="horz" pos="3072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2C7AEB-9712-4100-A487-8559A72B9354}" type="datetimeFigureOut">
              <a:rPr lang="da-DK" smtClean="0"/>
              <a:t>23-08-2018</a:t>
            </a:fld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D7D142-5C0D-4F6E-B87A-C30D845539D2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2570315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5" name="Shape 125"/>
          <p:cNvSpPr>
            <a:spLocks noGrp="1"/>
          </p:cNvSpPr>
          <p:nvPr>
            <p:ph type="body" sz="quarter" idx="1"/>
          </p:nvPr>
        </p:nvSpPr>
        <p:spPr>
          <a:xfrm>
            <a:off x="906357" y="4715907"/>
            <a:ext cx="4984962" cy="4467701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72385837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46491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480889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480889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480889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8128684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521984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36057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64811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to - vandr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 rot="5400000">
            <a:off x="6832536" y="8686863"/>
            <a:ext cx="1422529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3" name="Shape 23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7594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xfrm>
            <a:off x="1409700" y="7785100"/>
            <a:ext cx="5791200" cy="1701800"/>
          </a:xfrm>
          <a:prstGeom prst="rect">
            <a:avLst/>
          </a:prstGeom>
        </p:spPr>
        <p:txBody>
          <a:bodyPr anchor="ctr"/>
          <a:lstStyle>
            <a:lvl1pPr algn="r"/>
          </a:lstStyle>
          <a:p>
            <a:r>
              <a:t>Title Text</a:t>
            </a:r>
          </a:p>
        </p:txBody>
      </p:sp>
      <p:sp>
        <p:nvSpPr>
          <p:cNvPr id="25" name="Shape 25"/>
          <p:cNvSpPr>
            <a:spLocks noGrp="1"/>
          </p:cNvSpPr>
          <p:nvPr>
            <p:ph type="body" sz="quarter" idx="1"/>
          </p:nvPr>
        </p:nvSpPr>
        <p:spPr>
          <a:xfrm>
            <a:off x="7848600" y="8470900"/>
            <a:ext cx="4953000" cy="50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1" name="Shape 11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el - centrer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title"/>
          </p:nvPr>
        </p:nvSpPr>
        <p:spPr>
          <a:xfrm>
            <a:off x="571500" y="3289300"/>
            <a:ext cx="11861800" cy="317500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to - lodr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571500" y="4864100"/>
            <a:ext cx="5334476" cy="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2" name="Shape 42"/>
          <p:cNvSpPr>
            <a:spLocks noGrp="1"/>
          </p:cNvSpPr>
          <p:nvPr>
            <p:ph type="pic" idx="13"/>
          </p:nvPr>
        </p:nvSpPr>
        <p:spPr>
          <a:xfrm>
            <a:off x="6502400" y="0"/>
            <a:ext cx="6502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title"/>
          </p:nvPr>
        </p:nvSpPr>
        <p:spPr>
          <a:xfrm>
            <a:off x="571500" y="1435100"/>
            <a:ext cx="5334000" cy="3175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4" name="Shape 44"/>
          <p:cNvSpPr>
            <a:spLocks noGrp="1"/>
          </p:cNvSpPr>
          <p:nvPr>
            <p:ph type="body" sz="quarter" idx="1"/>
          </p:nvPr>
        </p:nvSpPr>
        <p:spPr>
          <a:xfrm>
            <a:off x="571500" y="5130800"/>
            <a:ext cx="5334000" cy="317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hape 4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- øver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3" name="Shape 5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&amp; 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1" name="Shape 6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" name="Shape 6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el, punkter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/>
        </p:nvSpPr>
        <p:spPr>
          <a:xfrm>
            <a:off x="571500" y="1968500"/>
            <a:ext cx="5073394" cy="133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0" name="Shape 70"/>
          <p:cNvSpPr>
            <a:spLocks noGrp="1"/>
          </p:cNvSpPr>
          <p:nvPr>
            <p:ph type="pic" idx="13"/>
          </p:nvPr>
        </p:nvSpPr>
        <p:spPr>
          <a:xfrm>
            <a:off x="6502400" y="0"/>
            <a:ext cx="6502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1" name="Shape 71"/>
          <p:cNvSpPr>
            <a:spLocks noGrp="1"/>
          </p:cNvSpPr>
          <p:nvPr>
            <p:ph type="title"/>
          </p:nvPr>
        </p:nvSpPr>
        <p:spPr>
          <a:xfrm>
            <a:off x="571500" y="330200"/>
            <a:ext cx="5080000" cy="1397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2" name="Shape 72"/>
          <p:cNvSpPr>
            <a:spLocks noGrp="1"/>
          </p:cNvSpPr>
          <p:nvPr>
            <p:ph type="body" sz="half" idx="1"/>
          </p:nvPr>
        </p:nvSpPr>
        <p:spPr>
          <a:xfrm>
            <a:off x="571500" y="2222500"/>
            <a:ext cx="5080000" cy="6667500"/>
          </a:xfrm>
          <a:prstGeom prst="rect">
            <a:avLst/>
          </a:prstGeom>
        </p:spPr>
        <p:txBody>
          <a:bodyPr/>
          <a:lstStyle>
            <a:lvl1pPr marL="330200" indent="-330200">
              <a:spcBef>
                <a:spcPts val="3000"/>
              </a:spcBef>
              <a:buFontTx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660400" indent="-330200">
              <a:spcBef>
                <a:spcPts val="3000"/>
              </a:spcBef>
              <a:buFontTx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990600" indent="-330200">
              <a:spcBef>
                <a:spcPts val="3000"/>
              </a:spcBef>
              <a:buFontTx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320800" indent="-330200">
              <a:spcBef>
                <a:spcPts val="3000"/>
              </a:spcBef>
              <a:buFontTx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1651000" indent="-330200">
              <a:spcBef>
                <a:spcPts val="3000"/>
              </a:spcBef>
              <a:buFontTx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3" name="Shape 73"/>
          <p:cNvSpPr>
            <a:spLocks noGrp="1"/>
          </p:cNvSpPr>
          <p:nvPr>
            <p:ph type="sldNum" sz="quarter" idx="2"/>
          </p:nvPr>
        </p:nvSpPr>
        <p:spPr>
          <a:xfrm>
            <a:off x="510743" y="9194800"/>
            <a:ext cx="312014" cy="299822"/>
          </a:xfrm>
          <a:prstGeom prst="rect">
            <a:avLst/>
          </a:prstGeom>
        </p:spPr>
        <p:txBody>
          <a:bodyPr/>
          <a:lstStyle>
            <a:lvl1pPr algn="l"/>
          </a:lstStyle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un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/>
          </p:cNvSpPr>
          <p:nvPr>
            <p:ph type="body" idx="1"/>
          </p:nvPr>
        </p:nvSpPr>
        <p:spPr>
          <a:xfrm>
            <a:off x="889000" y="889000"/>
            <a:ext cx="11214100" cy="79629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1" name="Shape 8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Foto - 3 pr. 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/>
        </p:nvSpPr>
        <p:spPr>
          <a:xfrm>
            <a:off x="9055098" y="508000"/>
            <a:ext cx="128" cy="7975631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89" name="Shape 89"/>
          <p:cNvSpPr/>
          <p:nvPr/>
        </p:nvSpPr>
        <p:spPr>
          <a:xfrm>
            <a:off x="9055096" y="4464050"/>
            <a:ext cx="3448503" cy="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90" name="Shape 90"/>
          <p:cNvSpPr>
            <a:spLocks noGrp="1"/>
          </p:cNvSpPr>
          <p:nvPr>
            <p:ph type="pic" sz="quarter" idx="13"/>
          </p:nvPr>
        </p:nvSpPr>
        <p:spPr>
          <a:xfrm>
            <a:off x="9220200" y="4622800"/>
            <a:ext cx="3276600" cy="386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1" name="Shape 91"/>
          <p:cNvSpPr>
            <a:spLocks noGrp="1"/>
          </p:cNvSpPr>
          <p:nvPr>
            <p:ph type="pic" sz="quarter" idx="14"/>
          </p:nvPr>
        </p:nvSpPr>
        <p:spPr>
          <a:xfrm>
            <a:off x="9220200" y="508000"/>
            <a:ext cx="3276600" cy="3797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pic" idx="15"/>
          </p:nvPr>
        </p:nvSpPr>
        <p:spPr>
          <a:xfrm>
            <a:off x="520700" y="508000"/>
            <a:ext cx="8369300" cy="7975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Shape 93"/>
          <p:cNvSpPr>
            <a:spLocks noGrp="1"/>
          </p:cNvSpPr>
          <p:nvPr>
            <p:ph type="body" sz="quarter" idx="1"/>
          </p:nvPr>
        </p:nvSpPr>
        <p:spPr>
          <a:xfrm>
            <a:off x="520700" y="8661400"/>
            <a:ext cx="8369300" cy="9398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indent="2286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indent="4572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indent="6858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indent="914400">
              <a:spcBef>
                <a:spcPts val="0"/>
              </a:spcBef>
              <a:buSzTx/>
              <a:buFontTx/>
              <a:buNone/>
              <a:defRPr sz="2600">
                <a:latin typeface="Helvetica Neue"/>
                <a:ea typeface="Helvetica Neue"/>
                <a:cs typeface="Helvetica Neue"/>
                <a:sym typeface="Helvetica Neue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98422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 defTabSz="457200">
              <a:spcBef>
                <a:spcPts val="0"/>
              </a:spcBef>
              <a:buSzTx/>
              <a:buFontTx/>
              <a:buNone/>
              <a:defRPr sz="26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–Jon Hansen</a:t>
            </a:r>
          </a:p>
        </p:txBody>
      </p:sp>
      <p:sp>
        <p:nvSpPr>
          <p:cNvPr id="102" name="Shape 102"/>
          <p:cNvSpPr>
            <a:spLocks noGrp="1"/>
          </p:cNvSpPr>
          <p:nvPr>
            <p:ph type="body" sz="quarter" idx="14"/>
          </p:nvPr>
        </p:nvSpPr>
        <p:spPr>
          <a:xfrm>
            <a:off x="1270000" y="4292600"/>
            <a:ext cx="10464800" cy="7112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 defTabSz="457200">
              <a:spcBef>
                <a:spcPts val="2400"/>
              </a:spcBef>
              <a:buSzTx/>
              <a:buFontTx/>
              <a:buNone/>
              <a:defRPr sz="4000"/>
            </a:lvl1pPr>
          </a:lstStyle>
          <a:p>
            <a:r>
              <a:t>“Skriv et citat her”.</a:t>
            </a:r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‹nr.›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571500" y="1968500"/>
            <a:ext cx="11868106" cy="129"/>
          </a:xfrm>
          <a:prstGeom prst="rect">
            <a:avLst/>
          </a:prstGeom>
          <a:ln w="12700">
            <a:solidFill>
              <a:srgbClr val="9A9A9A"/>
            </a:solidFill>
            <a:miter lim="400000"/>
          </a:ln>
        </p:spPr>
        <p:txBody>
          <a:bodyPr lIns="50800" tIns="50800" rIns="50800" bIns="50800" anchor="ctr"/>
          <a:lstStyle/>
          <a:p>
            <a:pPr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571500" y="330200"/>
            <a:ext cx="11861800" cy="1397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2268199" y="9194800"/>
            <a:ext cx="312015" cy="29982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defRPr sz="1400"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fld id="{86CB4B4D-7CA3-9044-876B-883B54F8677D}" type="slidenum">
              <a:t>‹nr.›</a:t>
            </a:fld>
            <a:endParaRPr/>
          </a:p>
        </p:txBody>
      </p:sp>
      <p:sp>
        <p:nvSpPr>
          <p:cNvPr id="5" name="Shape 5"/>
          <p:cNvSpPr>
            <a:spLocks noGrp="1"/>
          </p:cNvSpPr>
          <p:nvPr>
            <p:ph type="body" idx="1"/>
          </p:nvPr>
        </p:nvSpPr>
        <p:spPr>
          <a:xfrm>
            <a:off x="571500" y="2222500"/>
            <a:ext cx="11861800" cy="666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ransition spd="med"/>
  <p:txStyles>
    <p:titleStyle>
      <a:lvl1pPr marL="0" marR="0" indent="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l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 typeface="Helvetica Neue"/>
        <a:buChar char="•"/>
        <a:tabLst/>
        <a:defRPr sz="3600" b="0" i="0" u="none" strike="noStrike" cap="none" spc="0" baseline="0">
          <a:ln>
            <a:noFill/>
          </a:ln>
          <a:solidFill>
            <a:srgbClr val="747474"/>
          </a:solidFill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lma@ase.au.dk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hyperlink" Target="mailto:gek@ase.au.dk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Introduction to Probability Theory</a:t>
            </a:r>
          </a:p>
        </p:txBody>
      </p:sp>
      <p:sp>
        <p:nvSpPr>
          <p:cNvPr id="128" name="Shape 12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Gunvor Elisabeth Kirkelund</a:t>
            </a:r>
          </a:p>
        </p:txBody>
      </p:sp>
      <p:sp>
        <p:nvSpPr>
          <p:cNvPr id="129" name="Shape 129"/>
          <p:cNvSpPr>
            <a:spLocks noGrp="1"/>
          </p:cNvSpPr>
          <p:nvPr>
            <p:ph type="sldNum" sz="quarter" idx="2"/>
          </p:nvPr>
        </p:nvSpPr>
        <p:spPr>
          <a:xfrm>
            <a:off x="12367056" y="91948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</a:t>
            </a:fld>
            <a:endParaRPr/>
          </a:p>
        </p:txBody>
      </p:sp>
      <p:grpSp>
        <p:nvGrpSpPr>
          <p:cNvPr id="3" name="Group 2"/>
          <p:cNvGrpSpPr/>
          <p:nvPr/>
        </p:nvGrpSpPr>
        <p:grpSpPr>
          <a:xfrm>
            <a:off x="0" y="-2400"/>
            <a:ext cx="13032000" cy="9756000"/>
            <a:chOff x="0" y="0"/>
            <a:chExt cx="13032000" cy="9756000"/>
          </a:xfrm>
        </p:grpSpPr>
        <p:pic>
          <p:nvPicPr>
            <p:cNvPr id="130" name="57D125BE-FA17-4771-A21F-12D9A53D0EB2-L0-001.png"/>
            <p:cNvPicPr>
              <a:picLocks noChangeAspect="1"/>
            </p:cNvPicPr>
            <p:nvPr/>
          </p:nvPicPr>
          <p:blipFill rotWithShape="1">
            <a:blip r:embed="rId3">
              <a:extLst/>
            </a:blip>
            <a:srcRect l="-37" t="13011" r="3038" b="12820"/>
            <a:stretch/>
          </p:blipFill>
          <p:spPr>
            <a:xfrm>
              <a:off x="0" y="0"/>
              <a:ext cx="13032000" cy="9756000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2" name="TextBox 1"/>
            <p:cNvSpPr txBox="1"/>
            <p:nvPr/>
          </p:nvSpPr>
          <p:spPr>
            <a:xfrm>
              <a:off x="7726536" y="8261176"/>
              <a:ext cx="4680520" cy="964367"/>
            </a:xfrm>
            <a:prstGeom prst="rect">
              <a:avLst/>
            </a:pr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da-DK" sz="28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Light"/>
                </a:rPr>
                <a:t>Gunvor Elisabeth Kirkelund</a:t>
              </a:r>
            </a:p>
            <a:p>
              <a:pPr marL="0" marR="0" indent="0" algn="ctr" defTabSz="5842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da-DK" sz="28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Helvetica Neue Light"/>
                </a:rPr>
                <a:t>Lars Mandrup</a:t>
              </a:r>
              <a:endParaRPr kumimoji="0" lang="da-DK" sz="2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Helvetica Neue Light"/>
              </a:endParaRPr>
            </a:p>
          </p:txBody>
        </p:sp>
      </p:grpSp>
      <p:sp>
        <p:nvSpPr>
          <p:cNvPr id="9" name="TextBox 7"/>
          <p:cNvSpPr txBox="1"/>
          <p:nvPr/>
        </p:nvSpPr>
        <p:spPr>
          <a:xfrm>
            <a:off x="187118" y="7597006"/>
            <a:ext cx="7272461" cy="2133918"/>
          </a:xfrm>
          <a:prstGeom prst="rect">
            <a:avLst/>
          </a:prstGeom>
          <a:solidFill>
            <a:schemeClr val="bg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kumimoji="0" lang="da-DK" sz="44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 Light"/>
              </a:rPr>
              <a:t>Introduction</a:t>
            </a:r>
            <a:r>
              <a:rPr kumimoji="0" lang="da-DK" sz="4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 Light"/>
              </a:rPr>
              <a:t> to</a:t>
            </a:r>
            <a:r>
              <a:rPr kumimoji="0" lang="da-DK" sz="44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 Light"/>
              </a:rPr>
              <a:t> </a:t>
            </a:r>
            <a:r>
              <a:rPr kumimoji="0" lang="da-DK" sz="4400" b="0" i="0" u="none" strike="noStrike" cap="none" spc="0" normalizeH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 Light"/>
              </a:rPr>
              <a:t>Stochastic</a:t>
            </a:r>
            <a:r>
              <a:rPr lang="da-DK" sz="4400" dirty="0"/>
              <a:t> </a:t>
            </a:r>
            <a:r>
              <a:rPr lang="da-DK" sz="4400" dirty="0" err="1"/>
              <a:t>Modelling</a:t>
            </a:r>
            <a:r>
              <a:rPr lang="da-DK" sz="4400" dirty="0"/>
              <a:t> </a:t>
            </a:r>
            <a:r>
              <a:rPr lang="da-DK" sz="4400" dirty="0" smtClean="0"/>
              <a:t>and Processes </a:t>
            </a:r>
            <a:r>
              <a:rPr lang="da-DK" sz="4400" dirty="0"/>
              <a:t>(</a:t>
            </a:r>
            <a:r>
              <a:rPr kumimoji="0" lang="da-DK" sz="4400" b="0" i="0" u="none" strike="noStrike" cap="none" spc="0" normalizeH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Helvetica Neue Light"/>
              </a:rPr>
              <a:t>SMP)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 err="1" smtClean="0"/>
              <a:t>Why</a:t>
            </a:r>
            <a:r>
              <a:rPr lang="da-DK" dirty="0" smtClean="0"/>
              <a:t> </a:t>
            </a:r>
            <a:r>
              <a:rPr lang="da-DK" dirty="0" err="1" smtClean="0"/>
              <a:t>Stochastic</a:t>
            </a:r>
            <a:r>
              <a:rPr lang="da-DK" dirty="0" smtClean="0"/>
              <a:t> </a:t>
            </a:r>
            <a:r>
              <a:rPr lang="da-DK" dirty="0" err="1" smtClean="0"/>
              <a:t>Modelling</a:t>
            </a:r>
            <a:r>
              <a:rPr lang="da-DK" dirty="0" smtClean="0"/>
              <a:t> and Processes?</a:t>
            </a:r>
            <a:endParaRPr dirty="0"/>
          </a:p>
        </p:txBody>
      </p:sp>
      <p:sp>
        <p:nvSpPr>
          <p:cNvPr id="156" name="Shape 156"/>
          <p:cNvSpPr>
            <a:spLocks noGrp="1"/>
          </p:cNvSpPr>
          <p:nvPr>
            <p:ph type="sldNum" sz="quarter" idx="2"/>
          </p:nvPr>
        </p:nvSpPr>
        <p:spPr>
          <a:xfrm>
            <a:off x="12367056" y="91948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  <p:sp>
        <p:nvSpPr>
          <p:cNvPr id="28" name="Content Placeholder 2"/>
          <p:cNvSpPr txBox="1">
            <a:spLocks/>
          </p:cNvSpPr>
          <p:nvPr/>
        </p:nvSpPr>
        <p:spPr>
          <a:xfrm>
            <a:off x="208611" y="2695938"/>
            <a:ext cx="12544670" cy="665674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130046" tIns="65023" rIns="130046" bIns="65023" rtlCol="0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87672" indent="-487672" algn="l">
              <a:buFont typeface="Arial" panose="020B0604020202020204" pitchFamily="34" charset="0"/>
              <a:buChar char="•"/>
            </a:pPr>
            <a:r>
              <a:rPr lang="da-DK" sz="4000" dirty="0" smtClean="0">
                <a:solidFill>
                  <a:schemeClr val="tx1"/>
                </a:solidFill>
              </a:rPr>
              <a:t>All </a:t>
            </a:r>
            <a:r>
              <a:rPr lang="da-DK" sz="4000" dirty="0" err="1" smtClean="0">
                <a:solidFill>
                  <a:schemeClr val="tx1"/>
                </a:solidFill>
              </a:rPr>
              <a:t>scientific</a:t>
            </a:r>
            <a:r>
              <a:rPr lang="da-DK" sz="4000" dirty="0" smtClean="0">
                <a:solidFill>
                  <a:schemeClr val="tx1"/>
                </a:solidFill>
              </a:rPr>
              <a:t> and </a:t>
            </a:r>
            <a:r>
              <a:rPr lang="da-DK" sz="4000" dirty="0" err="1" smtClean="0">
                <a:solidFill>
                  <a:schemeClr val="tx1"/>
                </a:solidFill>
              </a:rPr>
              <a:t>engineering</a:t>
            </a:r>
            <a:r>
              <a:rPr lang="da-DK" sz="4000" dirty="0" smtClean="0">
                <a:solidFill>
                  <a:schemeClr val="tx1"/>
                </a:solidFill>
              </a:rPr>
              <a:t> </a:t>
            </a:r>
            <a:r>
              <a:rPr lang="da-DK" sz="4000" dirty="0" err="1" smtClean="0">
                <a:solidFill>
                  <a:schemeClr val="tx1"/>
                </a:solidFill>
              </a:rPr>
              <a:t>work</a:t>
            </a:r>
            <a:r>
              <a:rPr lang="da-DK" sz="4000" dirty="0" smtClean="0">
                <a:solidFill>
                  <a:schemeClr val="tx1"/>
                </a:solidFill>
              </a:rPr>
              <a:t> </a:t>
            </a:r>
            <a:r>
              <a:rPr lang="da-DK" sz="4000" dirty="0" err="1" smtClean="0">
                <a:solidFill>
                  <a:schemeClr val="tx1"/>
                </a:solidFill>
              </a:rPr>
              <a:t>contain</a:t>
            </a:r>
            <a:r>
              <a:rPr lang="da-DK" sz="4000" dirty="0" smtClean="0">
                <a:solidFill>
                  <a:schemeClr val="tx1"/>
                </a:solidFill>
              </a:rPr>
              <a:t> </a:t>
            </a:r>
            <a:r>
              <a:rPr lang="da-DK" sz="4000" dirty="0" err="1" smtClean="0">
                <a:solidFill>
                  <a:schemeClr val="tx1"/>
                </a:solidFill>
              </a:rPr>
              <a:t>some</a:t>
            </a:r>
            <a:r>
              <a:rPr lang="da-DK" sz="4000" dirty="0" smtClean="0">
                <a:solidFill>
                  <a:schemeClr val="tx1"/>
                </a:solidFill>
              </a:rPr>
              <a:t> element of </a:t>
            </a:r>
            <a:r>
              <a:rPr lang="da-DK" sz="4000" dirty="0" err="1" smtClean="0">
                <a:solidFill>
                  <a:schemeClr val="tx1"/>
                </a:solidFill>
              </a:rPr>
              <a:t>randomness</a:t>
            </a:r>
            <a:endParaRPr lang="da-DK" sz="4000" dirty="0">
              <a:solidFill>
                <a:schemeClr val="tx1"/>
              </a:solidFill>
            </a:endParaRPr>
          </a:p>
          <a:p>
            <a:pPr marL="944872" lvl="1" indent="-487672" algn="l">
              <a:buFont typeface="Arial" panose="020B0604020202020204" pitchFamily="34" charset="0"/>
              <a:buChar char="•"/>
            </a:pPr>
            <a:r>
              <a:rPr lang="da-DK" sz="3600" dirty="0" smtClean="0">
                <a:solidFill>
                  <a:schemeClr val="tx1"/>
                </a:solidFill>
              </a:rPr>
              <a:t>How </a:t>
            </a:r>
            <a:r>
              <a:rPr lang="da-DK" sz="3600" dirty="0" err="1">
                <a:solidFill>
                  <a:schemeClr val="tx1"/>
                </a:solidFill>
              </a:rPr>
              <a:t>can</a:t>
            </a:r>
            <a:r>
              <a:rPr lang="da-DK" sz="3600" dirty="0">
                <a:solidFill>
                  <a:schemeClr val="tx1"/>
                </a:solidFill>
              </a:rPr>
              <a:t> I </a:t>
            </a:r>
            <a:r>
              <a:rPr lang="da-DK" sz="3600" dirty="0" err="1">
                <a:solidFill>
                  <a:schemeClr val="tx1"/>
                </a:solidFill>
              </a:rPr>
              <a:t>get</a:t>
            </a:r>
            <a:r>
              <a:rPr lang="da-DK" sz="3600" dirty="0">
                <a:solidFill>
                  <a:schemeClr val="tx1"/>
                </a:solidFill>
              </a:rPr>
              <a:t> </a:t>
            </a:r>
            <a:r>
              <a:rPr lang="da-DK" sz="3600" dirty="0" err="1">
                <a:solidFill>
                  <a:schemeClr val="tx1"/>
                </a:solidFill>
              </a:rPr>
              <a:t>anything</a:t>
            </a:r>
            <a:r>
              <a:rPr lang="da-DK" sz="3600" dirty="0">
                <a:solidFill>
                  <a:schemeClr val="tx1"/>
                </a:solidFill>
              </a:rPr>
              <a:t> out of </a:t>
            </a:r>
            <a:r>
              <a:rPr lang="da-DK" sz="3600" dirty="0" err="1">
                <a:solidFill>
                  <a:schemeClr val="tx1"/>
                </a:solidFill>
              </a:rPr>
              <a:t>this</a:t>
            </a:r>
            <a:r>
              <a:rPr lang="da-DK" sz="3600" dirty="0">
                <a:solidFill>
                  <a:schemeClr val="tx1"/>
                </a:solidFill>
              </a:rPr>
              <a:t> </a:t>
            </a:r>
            <a:r>
              <a:rPr lang="da-DK" sz="3600" dirty="0" err="1">
                <a:solidFill>
                  <a:schemeClr val="tx1"/>
                </a:solidFill>
              </a:rPr>
              <a:t>noisy</a:t>
            </a:r>
            <a:r>
              <a:rPr lang="da-DK" sz="3600" dirty="0">
                <a:solidFill>
                  <a:schemeClr val="tx1"/>
                </a:solidFill>
              </a:rPr>
              <a:t> signal?</a:t>
            </a:r>
          </a:p>
          <a:p>
            <a:pPr marL="944872" lvl="1" indent="-487672" algn="l">
              <a:buFont typeface="Arial" panose="020B0604020202020204" pitchFamily="34" charset="0"/>
              <a:buChar char="•"/>
            </a:pPr>
            <a:r>
              <a:rPr lang="da-DK" sz="3600" dirty="0" smtClean="0">
                <a:solidFill>
                  <a:schemeClr val="tx1"/>
                </a:solidFill>
              </a:rPr>
              <a:t>How </a:t>
            </a:r>
            <a:r>
              <a:rPr lang="da-DK" sz="3600" dirty="0" err="1">
                <a:solidFill>
                  <a:schemeClr val="tx1"/>
                </a:solidFill>
              </a:rPr>
              <a:t>much</a:t>
            </a:r>
            <a:r>
              <a:rPr lang="da-DK" sz="3600" dirty="0">
                <a:solidFill>
                  <a:schemeClr val="tx1"/>
                </a:solidFill>
              </a:rPr>
              <a:t> </a:t>
            </a:r>
            <a:r>
              <a:rPr lang="da-DK" sz="3600" dirty="0" err="1">
                <a:solidFill>
                  <a:schemeClr val="tx1"/>
                </a:solidFill>
              </a:rPr>
              <a:t>can</a:t>
            </a:r>
            <a:r>
              <a:rPr lang="da-DK" sz="3600" dirty="0">
                <a:solidFill>
                  <a:schemeClr val="tx1"/>
                </a:solidFill>
              </a:rPr>
              <a:t> I </a:t>
            </a:r>
            <a:r>
              <a:rPr lang="da-DK" sz="3600" dirty="0" err="1">
                <a:solidFill>
                  <a:schemeClr val="tx1"/>
                </a:solidFill>
              </a:rPr>
              <a:t>conclude</a:t>
            </a:r>
            <a:r>
              <a:rPr lang="da-DK" sz="3600" dirty="0">
                <a:solidFill>
                  <a:schemeClr val="tx1"/>
                </a:solidFill>
              </a:rPr>
              <a:t> from </a:t>
            </a:r>
            <a:r>
              <a:rPr lang="da-DK" sz="3600" dirty="0" err="1">
                <a:solidFill>
                  <a:schemeClr val="tx1"/>
                </a:solidFill>
              </a:rPr>
              <a:t>my</a:t>
            </a:r>
            <a:r>
              <a:rPr lang="da-DK" sz="3600" dirty="0">
                <a:solidFill>
                  <a:schemeClr val="tx1"/>
                </a:solidFill>
              </a:rPr>
              <a:t> </a:t>
            </a:r>
            <a:r>
              <a:rPr lang="da-DK" sz="3600" dirty="0" err="1">
                <a:solidFill>
                  <a:schemeClr val="tx1"/>
                </a:solidFill>
              </a:rPr>
              <a:t>measurements</a:t>
            </a:r>
            <a:r>
              <a:rPr lang="da-DK" sz="3600" dirty="0">
                <a:solidFill>
                  <a:schemeClr val="tx1"/>
                </a:solidFill>
              </a:rPr>
              <a:t>?</a:t>
            </a:r>
          </a:p>
          <a:p>
            <a:pPr marL="944872" lvl="1" indent="-487672" algn="l">
              <a:buFont typeface="Arial" panose="020B0604020202020204" pitchFamily="34" charset="0"/>
              <a:buChar char="•"/>
            </a:pPr>
            <a:r>
              <a:rPr lang="da-DK" sz="3600" dirty="0" smtClean="0">
                <a:solidFill>
                  <a:schemeClr val="tx1"/>
                </a:solidFill>
              </a:rPr>
              <a:t>How </a:t>
            </a:r>
            <a:r>
              <a:rPr lang="da-DK" sz="3600" dirty="0" err="1">
                <a:solidFill>
                  <a:schemeClr val="tx1"/>
                </a:solidFill>
              </a:rPr>
              <a:t>many</a:t>
            </a:r>
            <a:r>
              <a:rPr lang="da-DK" sz="3600" dirty="0">
                <a:solidFill>
                  <a:schemeClr val="tx1"/>
                </a:solidFill>
              </a:rPr>
              <a:t> </a:t>
            </a:r>
            <a:r>
              <a:rPr lang="da-DK" sz="3600" dirty="0" smtClean="0">
                <a:solidFill>
                  <a:schemeClr val="tx1"/>
                </a:solidFill>
              </a:rPr>
              <a:t>tests / </a:t>
            </a:r>
            <a:r>
              <a:rPr lang="da-DK" sz="3600" dirty="0" err="1" smtClean="0">
                <a:solidFill>
                  <a:schemeClr val="tx1"/>
                </a:solidFill>
              </a:rPr>
              <a:t>size</a:t>
            </a:r>
            <a:r>
              <a:rPr lang="da-DK" sz="3600" dirty="0" smtClean="0">
                <a:solidFill>
                  <a:schemeClr val="tx1"/>
                </a:solidFill>
              </a:rPr>
              <a:t> of population </a:t>
            </a:r>
            <a:r>
              <a:rPr lang="da-DK" sz="3600" dirty="0">
                <a:solidFill>
                  <a:schemeClr val="tx1"/>
                </a:solidFill>
              </a:rPr>
              <a:t>do I have to do to validide </a:t>
            </a:r>
            <a:r>
              <a:rPr lang="da-DK" sz="3600" dirty="0" err="1">
                <a:solidFill>
                  <a:schemeClr val="tx1"/>
                </a:solidFill>
              </a:rPr>
              <a:t>my</a:t>
            </a:r>
            <a:r>
              <a:rPr lang="da-DK" sz="3600" dirty="0">
                <a:solidFill>
                  <a:schemeClr val="tx1"/>
                </a:solidFill>
              </a:rPr>
              <a:t> </a:t>
            </a:r>
            <a:r>
              <a:rPr lang="da-DK" sz="3600" dirty="0" smtClean="0">
                <a:solidFill>
                  <a:schemeClr val="tx1"/>
                </a:solidFill>
              </a:rPr>
              <a:t>system/</a:t>
            </a:r>
            <a:r>
              <a:rPr lang="da-DK" sz="3600" dirty="0" err="1" smtClean="0">
                <a:solidFill>
                  <a:schemeClr val="tx1"/>
                </a:solidFill>
              </a:rPr>
              <a:t>method</a:t>
            </a:r>
            <a:r>
              <a:rPr lang="da-DK" sz="3600" dirty="0" smtClean="0">
                <a:solidFill>
                  <a:schemeClr val="tx1"/>
                </a:solidFill>
              </a:rPr>
              <a:t>/model?</a:t>
            </a:r>
            <a:endParaRPr lang="da-DK" sz="3600" dirty="0">
              <a:solidFill>
                <a:schemeClr val="tx1"/>
              </a:solidFill>
            </a:endParaRPr>
          </a:p>
          <a:p>
            <a:pPr marL="487672" indent="-487672" algn="l">
              <a:buFont typeface="Arial" panose="020B0604020202020204" pitchFamily="34" charset="0"/>
              <a:buChar char="•"/>
            </a:pPr>
            <a:r>
              <a:rPr lang="da-DK" sz="4000" dirty="0" err="1" smtClean="0">
                <a:solidFill>
                  <a:schemeClr val="tx1"/>
                </a:solidFill>
              </a:rPr>
              <a:t>Stochastic</a:t>
            </a:r>
            <a:r>
              <a:rPr lang="da-DK" sz="4000" dirty="0" smtClean="0">
                <a:solidFill>
                  <a:schemeClr val="tx1"/>
                </a:solidFill>
              </a:rPr>
              <a:t> processes is a </a:t>
            </a:r>
            <a:r>
              <a:rPr lang="da-DK" sz="4000" dirty="0" err="1" smtClean="0">
                <a:solidFill>
                  <a:schemeClr val="tx1"/>
                </a:solidFill>
              </a:rPr>
              <a:t>way</a:t>
            </a:r>
            <a:r>
              <a:rPr lang="da-DK" sz="4000" dirty="0" smtClean="0">
                <a:solidFill>
                  <a:schemeClr val="tx1"/>
                </a:solidFill>
              </a:rPr>
              <a:t> to handle and </a:t>
            </a:r>
            <a:r>
              <a:rPr lang="da-DK" sz="4000" dirty="0" err="1" smtClean="0">
                <a:solidFill>
                  <a:schemeClr val="tx1"/>
                </a:solidFill>
              </a:rPr>
              <a:t>modelling</a:t>
            </a:r>
            <a:r>
              <a:rPr lang="da-DK" sz="4000" dirty="0" smtClean="0">
                <a:solidFill>
                  <a:schemeClr val="tx1"/>
                </a:solidFill>
              </a:rPr>
              <a:t> the </a:t>
            </a:r>
            <a:r>
              <a:rPr lang="da-DK" sz="4000" dirty="0" err="1" smtClean="0">
                <a:solidFill>
                  <a:schemeClr val="tx1"/>
                </a:solidFill>
              </a:rPr>
              <a:t>randomness</a:t>
            </a:r>
            <a:r>
              <a:rPr lang="da-DK" sz="4000" dirty="0" smtClean="0">
                <a:solidFill>
                  <a:schemeClr val="tx1"/>
                </a:solidFill>
              </a:rPr>
              <a:t> </a:t>
            </a:r>
          </a:p>
          <a:p>
            <a:pPr marL="487672" indent="-487672" algn="l">
              <a:buFont typeface="Arial" panose="020B0604020202020204" pitchFamily="34" charset="0"/>
              <a:buChar char="•"/>
            </a:pPr>
            <a:r>
              <a:rPr lang="da-DK" sz="4000" dirty="0" smtClean="0">
                <a:solidFill>
                  <a:schemeClr val="tx1"/>
                </a:solidFill>
              </a:rPr>
              <a:t>Mandatory </a:t>
            </a:r>
            <a:r>
              <a:rPr lang="da-DK" sz="4000" dirty="0">
                <a:solidFill>
                  <a:schemeClr val="tx1"/>
                </a:solidFill>
              </a:rPr>
              <a:t>if </a:t>
            </a:r>
            <a:r>
              <a:rPr lang="da-DK" sz="4000" dirty="0" err="1">
                <a:solidFill>
                  <a:schemeClr val="tx1"/>
                </a:solidFill>
              </a:rPr>
              <a:t>you</a:t>
            </a:r>
            <a:r>
              <a:rPr lang="da-DK" sz="4000" dirty="0">
                <a:solidFill>
                  <a:schemeClr val="tx1"/>
                </a:solidFill>
              </a:rPr>
              <a:t> </a:t>
            </a:r>
            <a:r>
              <a:rPr lang="da-DK" sz="4000" dirty="0" err="1">
                <a:solidFill>
                  <a:schemeClr val="tx1"/>
                </a:solidFill>
              </a:rPr>
              <a:t>want</a:t>
            </a:r>
            <a:r>
              <a:rPr lang="da-DK" sz="4000" dirty="0">
                <a:solidFill>
                  <a:schemeClr val="tx1"/>
                </a:solidFill>
              </a:rPr>
              <a:t> to </a:t>
            </a:r>
            <a:r>
              <a:rPr lang="da-DK" sz="4000" dirty="0" err="1">
                <a:solidFill>
                  <a:schemeClr val="tx1"/>
                </a:solidFill>
              </a:rPr>
              <a:t>take</a:t>
            </a:r>
            <a:r>
              <a:rPr lang="da-DK" sz="4000" dirty="0">
                <a:solidFill>
                  <a:schemeClr val="tx1"/>
                </a:solidFill>
              </a:rPr>
              <a:t> a master </a:t>
            </a:r>
            <a:r>
              <a:rPr lang="da-DK" sz="4000" dirty="0" err="1">
                <a:solidFill>
                  <a:schemeClr val="tx1"/>
                </a:solidFill>
              </a:rPr>
              <a:t>degree</a:t>
            </a:r>
            <a:endParaRPr lang="da-DK" sz="4000" dirty="0">
              <a:solidFill>
                <a:schemeClr val="tx1"/>
              </a:solidFill>
            </a:endParaRPr>
          </a:p>
        </p:txBody>
      </p:sp>
      <p:pic>
        <p:nvPicPr>
          <p:cNvPr id="29" name="addivite_noise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834303" y="3380095"/>
            <a:ext cx="1961411" cy="1397024"/>
          </a:xfrm>
          <a:prstGeom prst="rect">
            <a:avLst/>
          </a:prstGeom>
          <a:ln w="12700">
            <a:miter lim="400000"/>
          </a:ln>
        </p:spPr>
      </p:pic>
      <p:pic>
        <p:nvPicPr>
          <p:cNvPr id="30" name="image1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956287" y="6082171"/>
            <a:ext cx="1893246" cy="142272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19170323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 smtClean="0"/>
              <a:t>Content of the Course</a:t>
            </a:r>
            <a:endParaRPr dirty="0"/>
          </a:p>
        </p:txBody>
      </p:sp>
      <p:sp>
        <p:nvSpPr>
          <p:cNvPr id="156" name="Shape 156"/>
          <p:cNvSpPr>
            <a:spLocks noGrp="1"/>
          </p:cNvSpPr>
          <p:nvPr>
            <p:ph type="sldNum" sz="quarter" idx="2"/>
          </p:nvPr>
        </p:nvSpPr>
        <p:spPr>
          <a:xfrm>
            <a:off x="12367056" y="91948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  <p:grpSp>
        <p:nvGrpSpPr>
          <p:cNvPr id="4" name="Gruppe 3"/>
          <p:cNvGrpSpPr/>
          <p:nvPr/>
        </p:nvGrpSpPr>
        <p:grpSpPr>
          <a:xfrm>
            <a:off x="710318" y="2216680"/>
            <a:ext cx="12091005" cy="1764739"/>
            <a:chOff x="565149" y="3661976"/>
            <a:chExt cx="12091005" cy="1764739"/>
          </a:xfrm>
        </p:grpSpPr>
        <p:sp>
          <p:nvSpPr>
            <p:cNvPr id="157" name="Shape 157"/>
            <p:cNvSpPr/>
            <p:nvPr/>
          </p:nvSpPr>
          <p:spPr>
            <a:xfrm>
              <a:off x="565149" y="4197501"/>
              <a:ext cx="2705254" cy="6471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/>
            <a:p>
              <a:r>
                <a:rPr dirty="0" err="1"/>
                <a:t>Probabilistics</a:t>
              </a:r>
              <a:endParaRPr dirty="0"/>
            </a:p>
          </p:txBody>
        </p:sp>
        <p:sp>
          <p:nvSpPr>
            <p:cNvPr id="158" name="Shape 158"/>
            <p:cNvSpPr/>
            <p:nvPr/>
          </p:nvSpPr>
          <p:spPr>
            <a:xfrm>
              <a:off x="4509368" y="3661976"/>
              <a:ext cx="4492906" cy="176473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/>
            <a:p>
              <a:pPr algn="l"/>
              <a:r>
                <a:rPr dirty="0"/>
                <a:t>Probability theory</a:t>
              </a:r>
            </a:p>
            <a:p>
              <a:pPr algn="l"/>
              <a:r>
                <a:rPr dirty="0"/>
                <a:t>Stochastic Processes</a:t>
              </a:r>
            </a:p>
            <a:p>
              <a:pPr algn="l"/>
              <a:r>
                <a:rPr dirty="0"/>
                <a:t>Statistics</a:t>
              </a:r>
            </a:p>
          </p:txBody>
        </p:sp>
        <p:pic>
          <p:nvPicPr>
            <p:cNvPr id="159" name="Picture 158"/>
            <p:cNvPicPr>
              <a:picLocks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 rot="19240419">
              <a:off x="3452318" y="4129870"/>
              <a:ext cx="1088176" cy="246565"/>
            </a:xfrm>
            <a:prstGeom prst="rect">
              <a:avLst/>
            </a:prstGeom>
          </p:spPr>
        </p:pic>
        <p:pic>
          <p:nvPicPr>
            <p:cNvPr id="161" name="Picture 160"/>
            <p:cNvPicPr>
              <a:picLocks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 rot="21600000">
              <a:off x="3569886" y="4456926"/>
              <a:ext cx="849444" cy="246564"/>
            </a:xfrm>
            <a:prstGeom prst="rect">
              <a:avLst/>
            </a:prstGeom>
          </p:spPr>
        </p:pic>
        <p:pic>
          <p:nvPicPr>
            <p:cNvPr id="163" name="Picture 162"/>
            <p:cNvPicPr>
              <a:picLocks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 rot="2109333">
              <a:off x="3477443" y="4730513"/>
              <a:ext cx="1037921" cy="246564"/>
            </a:xfrm>
            <a:prstGeom prst="rect">
              <a:avLst/>
            </a:prstGeom>
          </p:spPr>
        </p:pic>
        <p:sp>
          <p:nvSpPr>
            <p:cNvPr id="165" name="Shape 165"/>
            <p:cNvSpPr/>
            <p:nvPr/>
          </p:nvSpPr>
          <p:spPr>
            <a:xfrm>
              <a:off x="8950672" y="3821664"/>
              <a:ext cx="3361498" cy="45653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 sz="2300">
                  <a:solidFill>
                    <a:srgbClr val="F12922"/>
                  </a:solidFill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rPr dirty="0">
                  <a:latin typeface="Segoe Print" panose="02000600000000000000" pitchFamily="2" charset="0"/>
                </a:rPr>
                <a:t>Without time variable</a:t>
              </a:r>
            </a:p>
          </p:txBody>
        </p:sp>
        <p:sp>
          <p:nvSpPr>
            <p:cNvPr id="166" name="Shape 166"/>
            <p:cNvSpPr/>
            <p:nvPr/>
          </p:nvSpPr>
          <p:spPr>
            <a:xfrm>
              <a:off x="9778764" y="4433732"/>
              <a:ext cx="2877390" cy="45653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50800" tIns="50800" rIns="50800" bIns="50800" anchor="ctr">
              <a:spAutoFit/>
            </a:bodyPr>
            <a:lstStyle>
              <a:lvl1pPr>
                <a:defRPr sz="2300">
                  <a:solidFill>
                    <a:srgbClr val="F12922"/>
                  </a:solidFill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rPr dirty="0">
                  <a:latin typeface="Segoe Print" panose="02000600000000000000" pitchFamily="2" charset="0"/>
                </a:rPr>
                <a:t>With time variable</a:t>
              </a:r>
            </a:p>
          </p:txBody>
        </p:sp>
        <p:pic>
          <p:nvPicPr>
            <p:cNvPr id="14" name="Picture 13"/>
            <p:cNvPicPr>
              <a:picLocks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9035786" y="4505740"/>
              <a:ext cx="742978" cy="275199"/>
            </a:xfrm>
            <a:prstGeom prst="rect">
              <a:avLst/>
            </a:prstGeom>
          </p:spPr>
        </p:pic>
        <p:pic>
          <p:nvPicPr>
            <p:cNvPr id="17" name="Picture 16"/>
            <p:cNvPicPr>
              <a:picLocks/>
            </p:cNvPicPr>
            <p:nvPr/>
          </p:nvPicPr>
          <p:blipFill>
            <a:blip r:embed="rId6">
              <a:extLst/>
            </a:blip>
            <a:stretch>
              <a:fillRect/>
            </a:stretch>
          </p:blipFill>
          <p:spPr>
            <a:xfrm>
              <a:off x="8230592" y="3929676"/>
              <a:ext cx="742978" cy="275199"/>
            </a:xfrm>
            <a:prstGeom prst="rect">
              <a:avLst/>
            </a:prstGeom>
          </p:spPr>
        </p:pic>
      </p:grpSp>
      <p:grpSp>
        <p:nvGrpSpPr>
          <p:cNvPr id="36" name="Group 1"/>
          <p:cNvGrpSpPr/>
          <p:nvPr/>
        </p:nvGrpSpPr>
        <p:grpSpPr>
          <a:xfrm>
            <a:off x="710318" y="4489389"/>
            <a:ext cx="11662665" cy="5128254"/>
            <a:chOff x="201700" y="4740910"/>
            <a:chExt cx="12803100" cy="5466130"/>
          </a:xfrm>
        </p:grpSpPr>
        <p:sp>
          <p:nvSpPr>
            <p:cNvPr id="47" name="Shape 171"/>
            <p:cNvSpPr/>
            <p:nvPr/>
          </p:nvSpPr>
          <p:spPr>
            <a:xfrm>
              <a:off x="201700" y="4740910"/>
              <a:ext cx="12803100" cy="453457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/>
            <a:p>
              <a:pPr marL="457200" indent="-457200" algn="l">
                <a:buSzPct val="75000"/>
                <a:buFont typeface="Helvetica Neue"/>
                <a:buChar char="•"/>
              </a:pPr>
              <a:r>
                <a:rPr sz="3200" dirty="0"/>
                <a:t>Probability theory tells us what is in the sample given nature</a:t>
              </a:r>
              <a:r>
                <a:rPr sz="3200" dirty="0" smtClean="0"/>
                <a:t>.</a:t>
              </a:r>
              <a:endParaRPr lang="da-DK" sz="3200" dirty="0" smtClean="0"/>
            </a:p>
            <a:p>
              <a:pPr algn="l">
                <a:buSzPct val="75000"/>
              </a:pPr>
              <a:endParaRPr lang="da-DK" sz="3200" dirty="0"/>
            </a:p>
            <a:p>
              <a:pPr algn="l">
                <a:buSzPct val="75000"/>
              </a:pPr>
              <a:endParaRPr lang="da-DK" sz="3200" dirty="0" smtClean="0"/>
            </a:p>
            <a:p>
              <a:pPr algn="l">
                <a:buSzPct val="75000"/>
              </a:pPr>
              <a:endParaRPr lang="da-DK" sz="3200" dirty="0"/>
            </a:p>
            <a:p>
              <a:pPr algn="l">
                <a:buSzPct val="75000"/>
              </a:pPr>
              <a:endParaRPr lang="da-DK" sz="3200" dirty="0" smtClean="0"/>
            </a:p>
            <a:p>
              <a:pPr algn="l">
                <a:buSzPct val="75000"/>
              </a:pPr>
              <a:endParaRPr lang="da-DK" sz="3200" dirty="0"/>
            </a:p>
            <a:p>
              <a:pPr algn="l">
                <a:buSzPct val="75000"/>
              </a:pPr>
              <a:endParaRPr sz="3200" dirty="0"/>
            </a:p>
            <a:p>
              <a:pPr marL="457200" indent="-457200" algn="l">
                <a:buSzPct val="75000"/>
                <a:buFont typeface="Helvetica Neue"/>
                <a:buChar char="•"/>
              </a:pPr>
              <a:endParaRPr lang="da-DK" sz="3200" dirty="0" smtClean="0"/>
            </a:p>
            <a:p>
              <a:pPr marL="457200" indent="-457200" algn="l">
                <a:buSzPct val="75000"/>
                <a:buFont typeface="Helvetica Neue"/>
                <a:buChar char="•"/>
              </a:pPr>
              <a:r>
                <a:rPr sz="3200" dirty="0" smtClean="0"/>
                <a:t>Statistics </a:t>
              </a:r>
              <a:r>
                <a:rPr sz="3200" dirty="0"/>
                <a:t>tells us about nature given the sample.</a:t>
              </a:r>
            </a:p>
          </p:txBody>
        </p:sp>
        <p:sp>
          <p:nvSpPr>
            <p:cNvPr id="48" name="Shape 165"/>
            <p:cNvSpPr/>
            <p:nvPr/>
          </p:nvSpPr>
          <p:spPr>
            <a:xfrm>
              <a:off x="535615" y="5268991"/>
              <a:ext cx="12351224" cy="81047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>
              <a:lvl1pPr>
                <a:defRPr sz="2300">
                  <a:solidFill>
                    <a:srgbClr val="F12922"/>
                  </a:solidFill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rPr lang="da-DK" dirty="0" smtClean="0">
                  <a:latin typeface="Segoe Print" panose="02000600000000000000" pitchFamily="2" charset="0"/>
                </a:rPr>
                <a:t>Given a </a:t>
              </a:r>
              <a:r>
                <a:rPr lang="da-DK" dirty="0" err="1" smtClean="0">
                  <a:latin typeface="Segoe Print" panose="02000600000000000000" pitchFamily="2" charset="0"/>
                </a:rPr>
                <a:t>regular</a:t>
              </a:r>
              <a:r>
                <a:rPr lang="da-DK" dirty="0" smtClean="0">
                  <a:latin typeface="Segoe Print" panose="02000600000000000000" pitchFamily="2" charset="0"/>
                </a:rPr>
                <a:t> </a:t>
              </a:r>
              <a:r>
                <a:rPr lang="da-DK" dirty="0" err="1" smtClean="0">
                  <a:latin typeface="Segoe Print" panose="02000600000000000000" pitchFamily="2" charset="0"/>
                </a:rPr>
                <a:t>dice</a:t>
              </a:r>
              <a:r>
                <a:rPr lang="da-DK" dirty="0" smtClean="0">
                  <a:latin typeface="Segoe Print" panose="02000600000000000000" pitchFamily="2" charset="0"/>
                </a:rPr>
                <a:t> </a:t>
              </a:r>
              <a:r>
                <a:rPr lang="da-DK" dirty="0" err="1" smtClean="0">
                  <a:latin typeface="Segoe Print" panose="02000600000000000000" pitchFamily="2" charset="0"/>
                </a:rPr>
                <a:t>probability</a:t>
              </a:r>
              <a:r>
                <a:rPr lang="da-DK" dirty="0" smtClean="0">
                  <a:latin typeface="Segoe Print" panose="02000600000000000000" pitchFamily="2" charset="0"/>
                </a:rPr>
                <a:t> </a:t>
              </a:r>
              <a:r>
                <a:rPr lang="da-DK" dirty="0" err="1" smtClean="0">
                  <a:latin typeface="Segoe Print" panose="02000600000000000000" pitchFamily="2" charset="0"/>
                </a:rPr>
                <a:t>theory</a:t>
              </a:r>
              <a:r>
                <a:rPr lang="da-DK" dirty="0" smtClean="0">
                  <a:latin typeface="Segoe Print" panose="02000600000000000000" pitchFamily="2" charset="0"/>
                </a:rPr>
                <a:t> </a:t>
              </a:r>
              <a:r>
                <a:rPr lang="da-DK" dirty="0" err="1" smtClean="0">
                  <a:latin typeface="Segoe Print" panose="02000600000000000000" pitchFamily="2" charset="0"/>
                </a:rPr>
                <a:t>can</a:t>
              </a:r>
              <a:r>
                <a:rPr lang="da-DK" dirty="0" smtClean="0">
                  <a:latin typeface="Segoe Print" panose="02000600000000000000" pitchFamily="2" charset="0"/>
                </a:rPr>
                <a:t> </a:t>
              </a:r>
              <a:r>
                <a:rPr lang="da-DK" dirty="0" err="1" smtClean="0">
                  <a:latin typeface="Segoe Print" panose="02000600000000000000" pitchFamily="2" charset="0"/>
                </a:rPr>
                <a:t>tell</a:t>
              </a:r>
              <a:r>
                <a:rPr lang="da-DK" dirty="0" smtClean="0">
                  <a:latin typeface="Segoe Print" panose="02000600000000000000" pitchFamily="2" charset="0"/>
                </a:rPr>
                <a:t> </a:t>
              </a:r>
              <a:r>
                <a:rPr lang="da-DK" dirty="0" err="1" smtClean="0">
                  <a:latin typeface="Segoe Print" panose="02000600000000000000" pitchFamily="2" charset="0"/>
                </a:rPr>
                <a:t>me</a:t>
              </a:r>
              <a:r>
                <a:rPr lang="da-DK" dirty="0">
                  <a:latin typeface="Segoe Print" panose="02000600000000000000" pitchFamily="2" charset="0"/>
                </a:rPr>
                <a:t> </a:t>
              </a:r>
              <a:r>
                <a:rPr lang="da-DK" dirty="0" err="1" smtClean="0">
                  <a:latin typeface="Segoe Print" panose="02000600000000000000" pitchFamily="2" charset="0"/>
                </a:rPr>
                <a:t>how</a:t>
              </a:r>
              <a:r>
                <a:rPr lang="da-DK" dirty="0" smtClean="0">
                  <a:latin typeface="Segoe Print" panose="02000600000000000000" pitchFamily="2" charset="0"/>
                </a:rPr>
                <a:t> </a:t>
              </a:r>
              <a:r>
                <a:rPr lang="da-DK" dirty="0" err="1" smtClean="0">
                  <a:latin typeface="Segoe Print" panose="02000600000000000000" pitchFamily="2" charset="0"/>
                </a:rPr>
                <a:t>many</a:t>
              </a:r>
              <a:r>
                <a:rPr lang="da-DK" dirty="0" smtClean="0">
                  <a:latin typeface="Segoe Print" panose="02000600000000000000" pitchFamily="2" charset="0"/>
                </a:rPr>
                <a:t> times I </a:t>
              </a:r>
              <a:r>
                <a:rPr lang="da-DK" dirty="0" err="1" smtClean="0">
                  <a:latin typeface="Segoe Print" panose="02000600000000000000" pitchFamily="2" charset="0"/>
                </a:rPr>
                <a:t>will</a:t>
              </a:r>
              <a:r>
                <a:rPr lang="da-DK" dirty="0" smtClean="0">
                  <a:latin typeface="Segoe Print" panose="02000600000000000000" pitchFamily="2" charset="0"/>
                </a:rPr>
                <a:t> </a:t>
              </a:r>
              <a:r>
                <a:rPr lang="da-DK" dirty="0" err="1" smtClean="0">
                  <a:latin typeface="Segoe Print" panose="02000600000000000000" pitchFamily="2" charset="0"/>
                </a:rPr>
                <a:t>get</a:t>
              </a:r>
              <a:r>
                <a:rPr lang="da-DK" dirty="0" smtClean="0">
                  <a:latin typeface="Segoe Print" panose="02000600000000000000" pitchFamily="2" charset="0"/>
                </a:rPr>
                <a:t> a 6, </a:t>
              </a:r>
              <a:r>
                <a:rPr lang="da-DK" dirty="0" err="1" smtClean="0">
                  <a:latin typeface="Segoe Print" panose="02000600000000000000" pitchFamily="2" charset="0"/>
                </a:rPr>
                <a:t>when</a:t>
              </a:r>
              <a:r>
                <a:rPr lang="da-DK" dirty="0" smtClean="0">
                  <a:latin typeface="Segoe Print" panose="02000600000000000000" pitchFamily="2" charset="0"/>
                </a:rPr>
                <a:t> I roll the </a:t>
              </a:r>
              <a:r>
                <a:rPr lang="da-DK" dirty="0" err="1" smtClean="0">
                  <a:latin typeface="Segoe Print" panose="02000600000000000000" pitchFamily="2" charset="0"/>
                </a:rPr>
                <a:t>dice</a:t>
              </a:r>
              <a:r>
                <a:rPr lang="da-DK" dirty="0" smtClean="0">
                  <a:latin typeface="Segoe Print" panose="02000600000000000000" pitchFamily="2" charset="0"/>
                </a:rPr>
                <a:t> 100 times. </a:t>
              </a:r>
              <a:endParaRPr dirty="0">
                <a:latin typeface="Segoe Print" panose="02000600000000000000" pitchFamily="2" charset="0"/>
              </a:endParaRPr>
            </a:p>
          </p:txBody>
        </p:sp>
        <p:sp>
          <p:nvSpPr>
            <p:cNvPr id="49" name="Shape 165"/>
            <p:cNvSpPr/>
            <p:nvPr/>
          </p:nvSpPr>
          <p:spPr>
            <a:xfrm>
              <a:off x="581624" y="9396562"/>
              <a:ext cx="12043250" cy="810478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50800" tIns="50800" rIns="50800" bIns="50800" anchor="ctr">
              <a:spAutoFit/>
            </a:bodyPr>
            <a:lstStyle>
              <a:lvl1pPr>
                <a:defRPr sz="2300">
                  <a:solidFill>
                    <a:srgbClr val="F12922"/>
                  </a:solidFill>
                  <a:latin typeface="Chalkduster"/>
                  <a:ea typeface="Chalkduster"/>
                  <a:cs typeface="Chalkduster"/>
                  <a:sym typeface="Chalkduster"/>
                </a:defRPr>
              </a:lvl1pPr>
            </a:lstStyle>
            <a:p>
              <a:r>
                <a:rPr lang="da-DK" dirty="0" smtClean="0">
                  <a:latin typeface="Segoe Print" panose="02000600000000000000" pitchFamily="2" charset="0"/>
                </a:rPr>
                <a:t>Rolling an </a:t>
              </a:r>
              <a:r>
                <a:rPr lang="da-DK" dirty="0" err="1" smtClean="0">
                  <a:latin typeface="Segoe Print" panose="02000600000000000000" pitchFamily="2" charset="0"/>
                </a:rPr>
                <a:t>unknown</a:t>
              </a:r>
              <a:r>
                <a:rPr lang="da-DK" dirty="0" smtClean="0">
                  <a:latin typeface="Segoe Print" panose="02000600000000000000" pitchFamily="2" charset="0"/>
                </a:rPr>
                <a:t> </a:t>
              </a:r>
              <a:r>
                <a:rPr lang="da-DK" dirty="0" err="1" smtClean="0">
                  <a:latin typeface="Segoe Print" panose="02000600000000000000" pitchFamily="2" charset="0"/>
                </a:rPr>
                <a:t>dice</a:t>
              </a:r>
              <a:r>
                <a:rPr lang="da-DK" dirty="0" smtClean="0">
                  <a:latin typeface="Segoe Print" panose="02000600000000000000" pitchFamily="2" charset="0"/>
                </a:rPr>
                <a:t> 100 times, I 12 times </a:t>
              </a:r>
              <a:r>
                <a:rPr lang="da-DK" dirty="0" err="1" smtClean="0">
                  <a:latin typeface="Segoe Print" panose="02000600000000000000" pitchFamily="2" charset="0"/>
                </a:rPr>
                <a:t>get</a:t>
              </a:r>
              <a:r>
                <a:rPr lang="da-DK" dirty="0" smtClean="0">
                  <a:latin typeface="Segoe Print" panose="02000600000000000000" pitchFamily="2" charset="0"/>
                </a:rPr>
                <a:t> a 6.</a:t>
              </a:r>
            </a:p>
            <a:p>
              <a:r>
                <a:rPr lang="da-DK" dirty="0" err="1" smtClean="0">
                  <a:latin typeface="Segoe Print" panose="02000600000000000000" pitchFamily="2" charset="0"/>
                </a:rPr>
                <a:t>Statistics</a:t>
              </a:r>
              <a:r>
                <a:rPr lang="da-DK" dirty="0" smtClean="0">
                  <a:latin typeface="Segoe Print" panose="02000600000000000000" pitchFamily="2" charset="0"/>
                </a:rPr>
                <a:t> </a:t>
              </a:r>
              <a:r>
                <a:rPr lang="da-DK" dirty="0" err="1" smtClean="0">
                  <a:latin typeface="Segoe Print" panose="02000600000000000000" pitchFamily="2" charset="0"/>
                </a:rPr>
                <a:t>tell</a:t>
              </a:r>
              <a:r>
                <a:rPr lang="da-DK" dirty="0" smtClean="0">
                  <a:latin typeface="Segoe Print" panose="02000600000000000000" pitchFamily="2" charset="0"/>
                </a:rPr>
                <a:t> </a:t>
              </a:r>
              <a:r>
                <a:rPr lang="da-DK" dirty="0" err="1" smtClean="0">
                  <a:latin typeface="Segoe Print" panose="02000600000000000000" pitchFamily="2" charset="0"/>
                </a:rPr>
                <a:t>me</a:t>
              </a:r>
              <a:r>
                <a:rPr lang="da-DK" dirty="0" smtClean="0">
                  <a:latin typeface="Segoe Print" panose="02000600000000000000" pitchFamily="2" charset="0"/>
                </a:rPr>
                <a:t> the nature of the </a:t>
              </a:r>
              <a:r>
                <a:rPr lang="da-DK" dirty="0" err="1" smtClean="0">
                  <a:latin typeface="Segoe Print" panose="02000600000000000000" pitchFamily="2" charset="0"/>
                </a:rPr>
                <a:t>dice</a:t>
              </a:r>
              <a:r>
                <a:rPr lang="da-DK" dirty="0" smtClean="0">
                  <a:latin typeface="Segoe Print" panose="02000600000000000000" pitchFamily="2" charset="0"/>
                </a:rPr>
                <a:t> (is it </a:t>
              </a:r>
              <a:r>
                <a:rPr lang="da-DK" dirty="0" err="1" smtClean="0">
                  <a:latin typeface="Segoe Print" panose="02000600000000000000" pitchFamily="2" charset="0"/>
                </a:rPr>
                <a:t>regular</a:t>
              </a:r>
              <a:r>
                <a:rPr lang="da-DK" dirty="0" smtClean="0">
                  <a:latin typeface="Segoe Print" panose="02000600000000000000" pitchFamily="2" charset="0"/>
                </a:rPr>
                <a:t> or not). </a:t>
              </a:r>
              <a:endParaRPr dirty="0">
                <a:latin typeface="Segoe Print" panose="02000600000000000000" pitchFamily="2" charset="0"/>
              </a:endParaRPr>
            </a:p>
          </p:txBody>
        </p:sp>
      </p:grpSp>
      <p:grpSp>
        <p:nvGrpSpPr>
          <p:cNvPr id="37" name="Gruppe 36"/>
          <p:cNvGrpSpPr/>
          <p:nvPr/>
        </p:nvGrpSpPr>
        <p:grpSpPr>
          <a:xfrm>
            <a:off x="3633134" y="5916675"/>
            <a:ext cx="5860069" cy="2240736"/>
            <a:chOff x="2887180" y="4432085"/>
            <a:chExt cx="7556225" cy="2834989"/>
          </a:xfrm>
        </p:grpSpPr>
        <p:grpSp>
          <p:nvGrpSpPr>
            <p:cNvPr id="38" name="Gruppe 37"/>
            <p:cNvGrpSpPr/>
            <p:nvPr/>
          </p:nvGrpSpPr>
          <p:grpSpPr>
            <a:xfrm>
              <a:off x="2887180" y="4432085"/>
              <a:ext cx="7556225" cy="2834989"/>
              <a:chOff x="2991758" y="3813725"/>
              <a:chExt cx="7222903" cy="2638208"/>
            </a:xfrm>
          </p:grpSpPr>
          <p:sp>
            <p:nvSpPr>
              <p:cNvPr id="41" name="Shape 259"/>
              <p:cNvSpPr/>
              <p:nvPr/>
            </p:nvSpPr>
            <p:spPr>
              <a:xfrm>
                <a:off x="2991758" y="3813725"/>
                <a:ext cx="2790561" cy="2638208"/>
              </a:xfrm>
              <a:prstGeom prst="ellipse">
                <a:avLst/>
              </a:prstGeom>
              <a:solidFill>
                <a:srgbClr val="4F81BD"/>
              </a:solidFill>
              <a:ln w="25400" cap="flat">
                <a:solidFill>
                  <a:srgbClr val="3A5E8A"/>
                </a:solidFill>
                <a:prstDash val="solid"/>
                <a:round/>
              </a:ln>
              <a:effectLst/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>
                  <a:defRPr sz="3400" b="1">
                    <a:solidFill>
                      <a:srgbClr val="FFFFFF"/>
                    </a:solidFill>
                    <a:effectLst>
                      <a:outerShdw blurRad="25400" dist="33948" dir="2700000" rotWithShape="0">
                        <a:srgbClr val="3B3936"/>
                      </a:outerShdw>
                    </a:effectLst>
                    <a:latin typeface="Trebuchet MS"/>
                    <a:ea typeface="Trebuchet MS"/>
                    <a:cs typeface="Trebuchet MS"/>
                    <a:sym typeface="Trebuchet MS"/>
                  </a:defRPr>
                </a:pPr>
                <a:endParaRPr/>
              </a:p>
            </p:txBody>
          </p:sp>
          <p:grpSp>
            <p:nvGrpSpPr>
              <p:cNvPr id="42" name="Group 1"/>
              <p:cNvGrpSpPr/>
              <p:nvPr/>
            </p:nvGrpSpPr>
            <p:grpSpPr>
              <a:xfrm>
                <a:off x="3481839" y="3813725"/>
                <a:ext cx="6732822" cy="2638208"/>
                <a:chOff x="3481839" y="3813725"/>
                <a:chExt cx="6732822" cy="2638208"/>
              </a:xfrm>
            </p:grpSpPr>
            <p:sp>
              <p:nvSpPr>
                <p:cNvPr id="43" name="Shape 257"/>
                <p:cNvSpPr/>
                <p:nvPr/>
              </p:nvSpPr>
              <p:spPr>
                <a:xfrm>
                  <a:off x="3481839" y="4475272"/>
                  <a:ext cx="1810396" cy="1315115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extLst>
                  <a:ext uri="{C572A759-6A51-4108-AA02-DFA0A04FC94B}">
                    <ma14:wrappingTextBoxFlag xmlns="" xmlns:ma14="http://schemas.microsoft.com/office/mac/drawingml/2011/main" val="1"/>
                  </a:ext>
                </a:extLst>
              </p:spPr>
              <p:txBody>
                <a:bodyPr wrap="square" lIns="50800" tIns="50800" rIns="50800" bIns="50800" numCol="1" anchor="ctr">
                  <a:spAutoFit/>
                </a:bodyPr>
                <a:lstStyle>
                  <a:lvl1pPr>
                    <a:defRPr sz="3400" b="1">
                      <a:solidFill>
                        <a:srgbClr val="FFFFFF"/>
                      </a:solidFill>
                      <a:latin typeface="Trebuchet MS"/>
                      <a:ea typeface="Trebuchet MS"/>
                      <a:cs typeface="Trebuchet MS"/>
                      <a:sym typeface="Trebuchet MS"/>
                    </a:defRPr>
                  </a:lvl1pPr>
                </a:lstStyle>
                <a:p>
                  <a:r>
                    <a:rPr sz="2800" dirty="0" smtClean="0"/>
                    <a:t>Data</a:t>
                  </a:r>
                  <a:r>
                    <a:rPr lang="da-DK" sz="3200" dirty="0" smtClean="0"/>
                    <a:t>/</a:t>
                  </a:r>
                  <a:endParaRPr lang="da-DK" sz="3200" dirty="0"/>
                </a:p>
                <a:p>
                  <a:r>
                    <a:rPr lang="da-DK" sz="2800" dirty="0" smtClean="0"/>
                    <a:t>Sample</a:t>
                  </a:r>
                  <a:endParaRPr sz="2800" dirty="0"/>
                </a:p>
              </p:txBody>
            </p:sp>
            <p:grpSp>
              <p:nvGrpSpPr>
                <p:cNvPr id="44" name="Group 261"/>
                <p:cNvGrpSpPr/>
                <p:nvPr/>
              </p:nvGrpSpPr>
              <p:grpSpPr>
                <a:xfrm>
                  <a:off x="7424100" y="3813725"/>
                  <a:ext cx="2790561" cy="2638208"/>
                  <a:chOff x="-2" y="-141372"/>
                  <a:chExt cx="2790559" cy="2638206"/>
                </a:xfrm>
              </p:grpSpPr>
              <p:sp>
                <p:nvSpPr>
                  <p:cNvPr id="45" name="Shape 259"/>
                  <p:cNvSpPr/>
                  <p:nvPr/>
                </p:nvSpPr>
                <p:spPr>
                  <a:xfrm>
                    <a:off x="-2" y="-141372"/>
                    <a:ext cx="2790559" cy="2638206"/>
                  </a:xfrm>
                  <a:prstGeom prst="ellipse">
                    <a:avLst/>
                  </a:prstGeom>
                  <a:solidFill>
                    <a:srgbClr val="4F81BD"/>
                  </a:solidFill>
                  <a:ln w="25400" cap="flat">
                    <a:solidFill>
                      <a:srgbClr val="3A5E8A"/>
                    </a:solidFill>
                    <a:prstDash val="solid"/>
                    <a:round/>
                  </a:ln>
                  <a:effectLst/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>
                      <a:defRPr sz="3400" b="1">
                        <a:solidFill>
                          <a:srgbClr val="FFFFFF"/>
                        </a:solidFill>
                        <a:effectLst>
                          <a:outerShdw blurRad="25400" dist="33948" dir="2700000" rotWithShape="0">
                            <a:srgbClr val="3B3936"/>
                          </a:outerShdw>
                        </a:effectLst>
                        <a:latin typeface="Trebuchet MS"/>
                        <a:ea typeface="Trebuchet MS"/>
                        <a:cs typeface="Trebuchet MS"/>
                        <a:sym typeface="Trebuchet MS"/>
                      </a:defRPr>
                    </a:pPr>
                    <a:endParaRPr/>
                  </a:p>
                </p:txBody>
              </p:sp>
              <p:sp>
                <p:nvSpPr>
                  <p:cNvPr id="46" name="Shape 260"/>
                  <p:cNvSpPr/>
                  <p:nvPr/>
                </p:nvSpPr>
                <p:spPr>
                  <a:xfrm>
                    <a:off x="187469" y="428632"/>
                    <a:ext cx="2415613" cy="1354568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a14="http://schemas.microsoft.com/office/mac/drawingml/2011/main" val="1"/>
                    </a:ext>
                  </a:extLst>
                </p:spPr>
                <p:txBody>
                  <a:bodyPr wrap="square" lIns="50800" tIns="50800" rIns="50800" bIns="50800" numCol="1" anchor="ctr">
                    <a:spAutoFit/>
                  </a:bodyPr>
                  <a:lstStyle>
                    <a:lvl1pPr>
                      <a:defRPr sz="3400" b="1">
                        <a:solidFill>
                          <a:srgbClr val="FFFFFF"/>
                        </a:solidFill>
                        <a:latin typeface="Trebuchet MS"/>
                        <a:ea typeface="Trebuchet MS"/>
                        <a:cs typeface="Trebuchet MS"/>
                        <a:sym typeface="Trebuchet MS"/>
                      </a:defRPr>
                    </a:lvl1pPr>
                  </a:lstStyle>
                  <a:p>
                    <a:r>
                      <a:rPr lang="da-DK" sz="2800" dirty="0" smtClean="0"/>
                      <a:t>Natur</a:t>
                    </a:r>
                    <a:r>
                      <a:rPr dirty="0" smtClean="0"/>
                      <a:t>e</a:t>
                    </a:r>
                    <a:r>
                      <a:rPr lang="da-DK" dirty="0" smtClean="0"/>
                      <a:t>/</a:t>
                    </a:r>
                  </a:p>
                  <a:p>
                    <a:r>
                      <a:rPr lang="da-DK" sz="2800" dirty="0" smtClean="0"/>
                      <a:t>Population</a:t>
                    </a:r>
                    <a:endParaRPr sz="2800" dirty="0"/>
                  </a:p>
                </p:txBody>
              </p:sp>
            </p:grpSp>
          </p:grpSp>
        </p:grpSp>
        <p:sp>
          <p:nvSpPr>
            <p:cNvPr id="39" name="Kombinationstegning 38"/>
            <p:cNvSpPr/>
            <p:nvPr/>
          </p:nvSpPr>
          <p:spPr>
            <a:xfrm>
              <a:off x="5521475" y="4573408"/>
              <a:ext cx="2152527" cy="360948"/>
            </a:xfrm>
            <a:custGeom>
              <a:avLst/>
              <a:gdLst>
                <a:gd name="connsiteX0" fmla="*/ 0 w 1732547"/>
                <a:gd name="connsiteY0" fmla="*/ 288758 h 288758"/>
                <a:gd name="connsiteX1" fmla="*/ 890337 w 1732547"/>
                <a:gd name="connsiteY1" fmla="*/ 0 h 288758"/>
                <a:gd name="connsiteX2" fmla="*/ 1732547 w 1732547"/>
                <a:gd name="connsiteY2" fmla="*/ 288758 h 288758"/>
                <a:gd name="connsiteX3" fmla="*/ 1732547 w 1732547"/>
                <a:gd name="connsiteY3" fmla="*/ 288758 h 288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2547" h="288758">
                  <a:moveTo>
                    <a:pt x="0" y="288758"/>
                  </a:moveTo>
                  <a:cubicBezTo>
                    <a:pt x="300789" y="144379"/>
                    <a:pt x="601579" y="0"/>
                    <a:pt x="890337" y="0"/>
                  </a:cubicBezTo>
                  <a:cubicBezTo>
                    <a:pt x="1179095" y="0"/>
                    <a:pt x="1732547" y="288758"/>
                    <a:pt x="1732547" y="288758"/>
                  </a:cubicBezTo>
                  <a:lnTo>
                    <a:pt x="1732547" y="288758"/>
                  </a:lnTo>
                </a:path>
              </a:pathLst>
            </a:custGeom>
            <a:noFill/>
            <a:ln w="190500" cap="flat" cmpd="sng">
              <a:solidFill>
                <a:srgbClr val="7030A0"/>
              </a:solidFill>
              <a:miter lim="400000"/>
              <a:head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45719" rIns="91439" bIns="45719" numCol="1" spcCol="38100" rtlCol="0" anchor="t">
              <a:no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endParaRPr>
            </a:p>
          </p:txBody>
        </p:sp>
        <p:sp>
          <p:nvSpPr>
            <p:cNvPr id="40" name="Kombinationstegning 39"/>
            <p:cNvSpPr/>
            <p:nvPr/>
          </p:nvSpPr>
          <p:spPr>
            <a:xfrm rot="10800000">
              <a:off x="5587985" y="6990801"/>
              <a:ext cx="2151560" cy="180474"/>
            </a:xfrm>
            <a:custGeom>
              <a:avLst/>
              <a:gdLst>
                <a:gd name="connsiteX0" fmla="*/ 0 w 1732547"/>
                <a:gd name="connsiteY0" fmla="*/ 288758 h 288758"/>
                <a:gd name="connsiteX1" fmla="*/ 890337 w 1732547"/>
                <a:gd name="connsiteY1" fmla="*/ 0 h 288758"/>
                <a:gd name="connsiteX2" fmla="*/ 1732547 w 1732547"/>
                <a:gd name="connsiteY2" fmla="*/ 288758 h 288758"/>
                <a:gd name="connsiteX3" fmla="*/ 1732547 w 1732547"/>
                <a:gd name="connsiteY3" fmla="*/ 288758 h 288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32547" h="288758">
                  <a:moveTo>
                    <a:pt x="0" y="288758"/>
                  </a:moveTo>
                  <a:cubicBezTo>
                    <a:pt x="300789" y="144379"/>
                    <a:pt x="601579" y="0"/>
                    <a:pt x="890337" y="0"/>
                  </a:cubicBezTo>
                  <a:cubicBezTo>
                    <a:pt x="1179095" y="0"/>
                    <a:pt x="1732547" y="288758"/>
                    <a:pt x="1732547" y="288758"/>
                  </a:cubicBezTo>
                  <a:lnTo>
                    <a:pt x="1732547" y="288758"/>
                  </a:lnTo>
                </a:path>
              </a:pathLst>
            </a:custGeom>
            <a:noFill/>
            <a:ln w="190500" cap="flat" cmpd="sng">
              <a:solidFill>
                <a:srgbClr val="7030A0"/>
              </a:solidFill>
              <a:miter lim="400000"/>
              <a:headEnd type="triangle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91439" tIns="45719" rIns="91439" bIns="45719" numCol="1" spcCol="38100" rtlCol="0" anchor="t">
              <a:no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da-DK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endParaRP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Content Placeholder 2"/>
          <p:cNvSpPr txBox="1">
            <a:spLocks/>
          </p:cNvSpPr>
          <p:nvPr/>
        </p:nvSpPr>
        <p:spPr>
          <a:xfrm>
            <a:off x="8200279" y="6089136"/>
            <a:ext cx="4529129" cy="3528731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130046" tIns="65023" rIns="130046" bIns="65023" rtlCol="0" anchor="t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 sz="4000" dirty="0"/>
              <a:t>Statistics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a-DK" sz="3400" dirty="0"/>
              <a:t>Statistical tests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a-DK" sz="3400" dirty="0"/>
              <a:t>Model estimation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a-DK" sz="3400" dirty="0" err="1"/>
              <a:t>Linear</a:t>
            </a:r>
            <a:r>
              <a:rPr lang="da-DK" sz="3400" dirty="0"/>
              <a:t> regression</a:t>
            </a:r>
          </a:p>
        </p:txBody>
      </p:sp>
      <p:sp>
        <p:nvSpPr>
          <p:cNvPr id="155" name="Shape 1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da-DK" dirty="0" err="1" smtClean="0"/>
              <a:t>Topics</a:t>
            </a:r>
            <a:endParaRPr dirty="0"/>
          </a:p>
        </p:txBody>
      </p:sp>
      <p:sp>
        <p:nvSpPr>
          <p:cNvPr id="156" name="Shape 156"/>
          <p:cNvSpPr>
            <a:spLocks noGrp="1"/>
          </p:cNvSpPr>
          <p:nvPr>
            <p:ph type="sldNum" sz="quarter" idx="2"/>
          </p:nvPr>
        </p:nvSpPr>
        <p:spPr>
          <a:xfrm>
            <a:off x="12367056" y="91948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  <p:grpSp>
        <p:nvGrpSpPr>
          <p:cNvPr id="28" name="Gruppe 27"/>
          <p:cNvGrpSpPr/>
          <p:nvPr/>
        </p:nvGrpSpPr>
        <p:grpSpPr>
          <a:xfrm>
            <a:off x="3739610" y="2077500"/>
            <a:ext cx="5860069" cy="3844356"/>
            <a:chOff x="3739610" y="1355610"/>
            <a:chExt cx="5860069" cy="3844356"/>
          </a:xfrm>
        </p:grpSpPr>
        <p:grpSp>
          <p:nvGrpSpPr>
            <p:cNvPr id="29" name="Gruppe 28"/>
            <p:cNvGrpSpPr/>
            <p:nvPr/>
          </p:nvGrpSpPr>
          <p:grpSpPr>
            <a:xfrm>
              <a:off x="3739610" y="2114696"/>
              <a:ext cx="5860069" cy="2240736"/>
              <a:chOff x="2887180" y="4432085"/>
              <a:chExt cx="7556225" cy="2834989"/>
            </a:xfrm>
          </p:grpSpPr>
          <p:grpSp>
            <p:nvGrpSpPr>
              <p:cNvPr id="32" name="Gruppe 31"/>
              <p:cNvGrpSpPr/>
              <p:nvPr/>
            </p:nvGrpSpPr>
            <p:grpSpPr>
              <a:xfrm>
                <a:off x="2887180" y="4432085"/>
                <a:ext cx="7556225" cy="2834989"/>
                <a:chOff x="2991758" y="3813725"/>
                <a:chExt cx="7222903" cy="2638208"/>
              </a:xfrm>
            </p:grpSpPr>
            <p:sp>
              <p:nvSpPr>
                <p:cNvPr id="35" name="Shape 259"/>
                <p:cNvSpPr/>
                <p:nvPr/>
              </p:nvSpPr>
              <p:spPr>
                <a:xfrm>
                  <a:off x="2991758" y="3813725"/>
                  <a:ext cx="2790561" cy="2638208"/>
                </a:xfrm>
                <a:prstGeom prst="ellipse">
                  <a:avLst/>
                </a:prstGeom>
                <a:solidFill>
                  <a:srgbClr val="4F81BD"/>
                </a:solidFill>
                <a:ln w="25400" cap="flat">
                  <a:solidFill>
                    <a:srgbClr val="3A5E8A"/>
                  </a:solidFill>
                  <a:prstDash val="solid"/>
                  <a:round/>
                </a:ln>
                <a:effectLst/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>
                    <a:defRPr sz="3400" b="1">
                      <a:solidFill>
                        <a:srgbClr val="FFFFFF"/>
                      </a:solidFill>
                      <a:effectLst>
                        <a:outerShdw blurRad="25400" dist="33948" dir="2700000" rotWithShape="0">
                          <a:srgbClr val="3B3936"/>
                        </a:outerShdw>
                      </a:effectLst>
                      <a:latin typeface="Trebuchet MS"/>
                      <a:ea typeface="Trebuchet MS"/>
                      <a:cs typeface="Trebuchet MS"/>
                      <a:sym typeface="Trebuchet MS"/>
                    </a:defRPr>
                  </a:pPr>
                  <a:endParaRPr/>
                </a:p>
              </p:txBody>
            </p:sp>
            <p:grpSp>
              <p:nvGrpSpPr>
                <p:cNvPr id="50" name="Group 1"/>
                <p:cNvGrpSpPr/>
                <p:nvPr/>
              </p:nvGrpSpPr>
              <p:grpSpPr>
                <a:xfrm>
                  <a:off x="3481839" y="3813725"/>
                  <a:ext cx="6732822" cy="2638208"/>
                  <a:chOff x="3481839" y="3813725"/>
                  <a:chExt cx="6732822" cy="2638208"/>
                </a:xfrm>
              </p:grpSpPr>
              <p:sp>
                <p:nvSpPr>
                  <p:cNvPr id="51" name="Shape 257"/>
                  <p:cNvSpPr/>
                  <p:nvPr/>
                </p:nvSpPr>
                <p:spPr>
                  <a:xfrm>
                    <a:off x="3481839" y="4475272"/>
                    <a:ext cx="1810396" cy="1315115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extLst>
                    <a:ext uri="{C572A759-6A51-4108-AA02-DFA0A04FC94B}">
                      <ma14:wrappingTextBoxFlag xmlns="" xmlns:ma14="http://schemas.microsoft.com/office/mac/drawingml/2011/main" val="1"/>
                    </a:ext>
                  </a:extLst>
                </p:spPr>
                <p:txBody>
                  <a:bodyPr wrap="square" lIns="50800" tIns="50800" rIns="50800" bIns="50800" numCol="1" anchor="ctr">
                    <a:spAutoFit/>
                  </a:bodyPr>
                  <a:lstStyle>
                    <a:lvl1pPr>
                      <a:defRPr sz="3400" b="1">
                        <a:solidFill>
                          <a:srgbClr val="FFFFFF"/>
                        </a:solidFill>
                        <a:latin typeface="Trebuchet MS"/>
                        <a:ea typeface="Trebuchet MS"/>
                        <a:cs typeface="Trebuchet MS"/>
                        <a:sym typeface="Trebuchet MS"/>
                      </a:defRPr>
                    </a:lvl1pPr>
                  </a:lstStyle>
                  <a:p>
                    <a:r>
                      <a:rPr sz="2800" dirty="0" smtClean="0"/>
                      <a:t>Data</a:t>
                    </a:r>
                    <a:r>
                      <a:rPr lang="da-DK" sz="3200" dirty="0" smtClean="0"/>
                      <a:t>/</a:t>
                    </a:r>
                    <a:endParaRPr lang="da-DK" sz="3200" dirty="0"/>
                  </a:p>
                  <a:p>
                    <a:r>
                      <a:rPr lang="da-DK" sz="2800" dirty="0" smtClean="0"/>
                      <a:t>Sample</a:t>
                    </a:r>
                    <a:endParaRPr sz="2800" dirty="0"/>
                  </a:p>
                </p:txBody>
              </p:sp>
              <p:grpSp>
                <p:nvGrpSpPr>
                  <p:cNvPr id="52" name="Group 261"/>
                  <p:cNvGrpSpPr/>
                  <p:nvPr/>
                </p:nvGrpSpPr>
                <p:grpSpPr>
                  <a:xfrm>
                    <a:off x="7424100" y="3813725"/>
                    <a:ext cx="2790561" cy="2638208"/>
                    <a:chOff x="-2" y="-141372"/>
                    <a:chExt cx="2790559" cy="2638206"/>
                  </a:xfrm>
                </p:grpSpPr>
                <p:sp>
                  <p:nvSpPr>
                    <p:cNvPr id="53" name="Shape 259"/>
                    <p:cNvSpPr/>
                    <p:nvPr/>
                  </p:nvSpPr>
                  <p:spPr>
                    <a:xfrm>
                      <a:off x="-2" y="-141372"/>
                      <a:ext cx="2790559" cy="2638206"/>
                    </a:xfrm>
                    <a:prstGeom prst="ellipse">
                      <a:avLst/>
                    </a:prstGeom>
                    <a:solidFill>
                      <a:srgbClr val="4F81BD"/>
                    </a:solidFill>
                    <a:ln w="25400" cap="flat">
                      <a:solidFill>
                        <a:srgbClr val="3A5E8A"/>
                      </a:solidFill>
                      <a:prstDash val="solid"/>
                      <a:round/>
                    </a:ln>
                    <a:effectLst/>
                  </p:spPr>
                  <p:txBody>
                    <a:bodyPr wrap="square" lIns="50800" tIns="50800" rIns="50800" bIns="50800" numCol="1" anchor="ctr">
                      <a:noAutofit/>
                    </a:bodyPr>
                    <a:lstStyle/>
                    <a:p>
                      <a:pPr>
                        <a:defRPr sz="3400" b="1">
                          <a:solidFill>
                            <a:srgbClr val="FFFFFF"/>
                          </a:solidFill>
                          <a:effectLst>
                            <a:outerShdw blurRad="25400" dist="33948" dir="2700000" rotWithShape="0">
                              <a:srgbClr val="3B3936"/>
                            </a:outerShdw>
                          </a:effectLst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pPr>
                      <a:endParaRPr/>
                    </a:p>
                  </p:txBody>
                </p:sp>
                <p:sp>
                  <p:nvSpPr>
                    <p:cNvPr id="54" name="Shape 260"/>
                    <p:cNvSpPr/>
                    <p:nvPr/>
                  </p:nvSpPr>
                  <p:spPr>
                    <a:xfrm>
                      <a:off x="187469" y="428632"/>
                      <a:ext cx="2415613" cy="1354568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extLst>
                      <a:ext uri="{C572A759-6A51-4108-AA02-DFA0A04FC94B}">
                        <ma14:wrappingTextBoxFlag xmlns="" xmlns:ma14="http://schemas.microsoft.com/office/mac/drawingml/2011/main" val="1"/>
                      </a:ext>
                    </a:extLst>
                  </p:spPr>
                  <p:txBody>
                    <a:bodyPr wrap="square" lIns="50800" tIns="50800" rIns="50800" bIns="50800" numCol="1" anchor="ctr">
                      <a:spAutoFit/>
                    </a:bodyPr>
                    <a:lstStyle>
                      <a:lvl1pPr>
                        <a:defRPr sz="3400" b="1">
                          <a:solidFill>
                            <a:srgbClr val="FFFFFF"/>
                          </a:solidFill>
                          <a:latin typeface="Trebuchet MS"/>
                          <a:ea typeface="Trebuchet MS"/>
                          <a:cs typeface="Trebuchet MS"/>
                          <a:sym typeface="Trebuchet MS"/>
                        </a:defRPr>
                      </a:lvl1pPr>
                    </a:lstStyle>
                    <a:p>
                      <a:r>
                        <a:rPr lang="da-DK" sz="2800" dirty="0" smtClean="0"/>
                        <a:t>Natur</a:t>
                      </a:r>
                      <a:r>
                        <a:rPr dirty="0" smtClean="0"/>
                        <a:t>e</a:t>
                      </a:r>
                      <a:r>
                        <a:rPr lang="da-DK" dirty="0" smtClean="0"/>
                        <a:t>/</a:t>
                      </a:r>
                    </a:p>
                    <a:p>
                      <a:r>
                        <a:rPr lang="da-DK" sz="2800" dirty="0" smtClean="0"/>
                        <a:t>Population</a:t>
                      </a:r>
                      <a:endParaRPr sz="2800" dirty="0"/>
                    </a:p>
                  </p:txBody>
                </p:sp>
              </p:grpSp>
            </p:grpSp>
          </p:grpSp>
          <p:sp>
            <p:nvSpPr>
              <p:cNvPr id="33" name="Kombinationstegning 32"/>
              <p:cNvSpPr/>
              <p:nvPr/>
            </p:nvSpPr>
            <p:spPr>
              <a:xfrm>
                <a:off x="5521475" y="4573408"/>
                <a:ext cx="2152527" cy="360948"/>
              </a:xfrm>
              <a:custGeom>
                <a:avLst/>
                <a:gdLst>
                  <a:gd name="connsiteX0" fmla="*/ 0 w 1732547"/>
                  <a:gd name="connsiteY0" fmla="*/ 288758 h 288758"/>
                  <a:gd name="connsiteX1" fmla="*/ 890337 w 1732547"/>
                  <a:gd name="connsiteY1" fmla="*/ 0 h 288758"/>
                  <a:gd name="connsiteX2" fmla="*/ 1732547 w 1732547"/>
                  <a:gd name="connsiteY2" fmla="*/ 288758 h 288758"/>
                  <a:gd name="connsiteX3" fmla="*/ 1732547 w 1732547"/>
                  <a:gd name="connsiteY3" fmla="*/ 288758 h 288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32547" h="288758">
                    <a:moveTo>
                      <a:pt x="0" y="288758"/>
                    </a:moveTo>
                    <a:cubicBezTo>
                      <a:pt x="300789" y="144379"/>
                      <a:pt x="601579" y="0"/>
                      <a:pt x="890337" y="0"/>
                    </a:cubicBezTo>
                    <a:cubicBezTo>
                      <a:pt x="1179095" y="0"/>
                      <a:pt x="1732547" y="288758"/>
                      <a:pt x="1732547" y="288758"/>
                    </a:cubicBezTo>
                    <a:lnTo>
                      <a:pt x="1732547" y="288758"/>
                    </a:lnTo>
                  </a:path>
                </a:pathLst>
              </a:custGeom>
              <a:noFill/>
              <a:ln w="190500" cap="flat" cmpd="sng">
                <a:solidFill>
                  <a:srgbClr val="7030A0"/>
                </a:solidFill>
                <a:miter lim="400000"/>
                <a:headEnd type="triangle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91439" tIns="45719" rIns="91439" bIns="45719" numCol="1" spcCol="38100" rtlCol="0" anchor="t">
                <a:no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da-DK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endParaRPr>
              </a:p>
            </p:txBody>
          </p:sp>
          <p:sp>
            <p:nvSpPr>
              <p:cNvPr id="34" name="Kombinationstegning 33"/>
              <p:cNvSpPr/>
              <p:nvPr/>
            </p:nvSpPr>
            <p:spPr>
              <a:xfrm rot="10800000">
                <a:off x="5587985" y="6990801"/>
                <a:ext cx="2151560" cy="180474"/>
              </a:xfrm>
              <a:custGeom>
                <a:avLst/>
                <a:gdLst>
                  <a:gd name="connsiteX0" fmla="*/ 0 w 1732547"/>
                  <a:gd name="connsiteY0" fmla="*/ 288758 h 288758"/>
                  <a:gd name="connsiteX1" fmla="*/ 890337 w 1732547"/>
                  <a:gd name="connsiteY1" fmla="*/ 0 h 288758"/>
                  <a:gd name="connsiteX2" fmla="*/ 1732547 w 1732547"/>
                  <a:gd name="connsiteY2" fmla="*/ 288758 h 288758"/>
                  <a:gd name="connsiteX3" fmla="*/ 1732547 w 1732547"/>
                  <a:gd name="connsiteY3" fmla="*/ 288758 h 288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732547" h="288758">
                    <a:moveTo>
                      <a:pt x="0" y="288758"/>
                    </a:moveTo>
                    <a:cubicBezTo>
                      <a:pt x="300789" y="144379"/>
                      <a:pt x="601579" y="0"/>
                      <a:pt x="890337" y="0"/>
                    </a:cubicBezTo>
                    <a:cubicBezTo>
                      <a:pt x="1179095" y="0"/>
                      <a:pt x="1732547" y="288758"/>
                      <a:pt x="1732547" y="288758"/>
                    </a:cubicBezTo>
                    <a:lnTo>
                      <a:pt x="1732547" y="288758"/>
                    </a:lnTo>
                  </a:path>
                </a:pathLst>
              </a:custGeom>
              <a:noFill/>
              <a:ln w="190500" cap="flat" cmpd="sng">
                <a:solidFill>
                  <a:srgbClr val="7030A0"/>
                </a:solidFill>
                <a:miter lim="400000"/>
                <a:headEnd type="triangle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91439" tIns="45719" rIns="91439" bIns="45719" numCol="1" spcCol="38100" rtlCol="0" anchor="t">
                <a:noAutofit/>
              </a:bodyPr>
              <a:lstStyle/>
              <a:p>
                <a:pPr marL="0" marR="0" indent="0" algn="l" defTabSz="914400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da-DK" sz="18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</a:endParaRPr>
              </a:p>
            </p:txBody>
          </p:sp>
        </p:grpSp>
        <p:sp>
          <p:nvSpPr>
            <p:cNvPr id="30" name="Rektangel 29"/>
            <p:cNvSpPr/>
            <p:nvPr/>
          </p:nvSpPr>
          <p:spPr>
            <a:xfrm>
              <a:off x="5498908" y="1355610"/>
              <a:ext cx="2339102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a-DK" dirty="0" err="1">
                  <a:solidFill>
                    <a:schemeClr val="tx1"/>
                  </a:solidFill>
                </a:rPr>
                <a:t>Probability</a:t>
              </a:r>
              <a:endParaRPr lang="da-DK" dirty="0"/>
            </a:p>
          </p:txBody>
        </p:sp>
        <p:sp>
          <p:nvSpPr>
            <p:cNvPr id="31" name="Rektangel 30"/>
            <p:cNvSpPr/>
            <p:nvPr/>
          </p:nvSpPr>
          <p:spPr>
            <a:xfrm>
              <a:off x="5486737" y="4553635"/>
              <a:ext cx="2031325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da-DK" dirty="0" err="1"/>
                <a:t>Statistics</a:t>
              </a:r>
              <a:endParaRPr lang="da-DK" dirty="0"/>
            </a:p>
          </p:txBody>
        </p:sp>
      </p:grpSp>
      <p:sp>
        <p:nvSpPr>
          <p:cNvPr id="55" name="Content Placeholder 2"/>
          <p:cNvSpPr txBox="1">
            <a:spLocks/>
          </p:cNvSpPr>
          <p:nvPr/>
        </p:nvSpPr>
        <p:spPr>
          <a:xfrm>
            <a:off x="117086" y="6089137"/>
            <a:ext cx="7370659" cy="3528731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130046" tIns="65023" rIns="130046" bIns="65023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650230" indent="-650230" algn="l">
              <a:buFont typeface="Arial" panose="020B0604020202020204" pitchFamily="34" charset="0"/>
              <a:buChar char="•"/>
            </a:pPr>
            <a:r>
              <a:rPr lang="da-DK" sz="4000" dirty="0" err="1">
                <a:solidFill>
                  <a:schemeClr val="tx1"/>
                </a:solidFill>
              </a:rPr>
              <a:t>Probability</a:t>
            </a:r>
            <a:r>
              <a:rPr lang="da-DK" sz="4000" dirty="0">
                <a:solidFill>
                  <a:schemeClr val="tx1"/>
                </a:solidFill>
              </a:rPr>
              <a:t> </a:t>
            </a:r>
            <a:r>
              <a:rPr lang="da-DK" sz="4000" dirty="0" err="1">
                <a:solidFill>
                  <a:schemeClr val="tx1"/>
                </a:solidFill>
              </a:rPr>
              <a:t>Theory</a:t>
            </a:r>
            <a:r>
              <a:rPr lang="da-DK" sz="4000" dirty="0">
                <a:solidFill>
                  <a:schemeClr val="tx1"/>
                </a:solidFill>
              </a:rPr>
              <a:t> and </a:t>
            </a:r>
            <a:r>
              <a:rPr lang="da-DK" sz="4000" dirty="0" err="1">
                <a:solidFill>
                  <a:schemeClr val="tx1"/>
                </a:solidFill>
              </a:rPr>
              <a:t>Stochastic</a:t>
            </a:r>
            <a:r>
              <a:rPr lang="da-DK" sz="4000" dirty="0">
                <a:solidFill>
                  <a:schemeClr val="tx1"/>
                </a:solidFill>
              </a:rPr>
              <a:t> Processes</a:t>
            </a:r>
          </a:p>
          <a:p>
            <a:pPr marL="1137902" lvl="1" indent="-487672" algn="l">
              <a:buFont typeface="Arial" panose="020B0604020202020204" pitchFamily="34" charset="0"/>
              <a:buChar char="•"/>
            </a:pPr>
            <a:r>
              <a:rPr lang="da-DK" sz="3400" dirty="0">
                <a:solidFill>
                  <a:schemeClr val="tx1"/>
                </a:solidFill>
              </a:rPr>
              <a:t>Basic </a:t>
            </a:r>
            <a:r>
              <a:rPr lang="da-DK" sz="3400" dirty="0" err="1">
                <a:solidFill>
                  <a:schemeClr val="tx1"/>
                </a:solidFill>
              </a:rPr>
              <a:t>probability</a:t>
            </a:r>
            <a:r>
              <a:rPr lang="da-DK" sz="3400" dirty="0">
                <a:solidFill>
                  <a:schemeClr val="tx1"/>
                </a:solidFill>
              </a:rPr>
              <a:t> </a:t>
            </a:r>
            <a:r>
              <a:rPr lang="da-DK" sz="3400" dirty="0" err="1">
                <a:solidFill>
                  <a:schemeClr val="tx1"/>
                </a:solidFill>
              </a:rPr>
              <a:t>theory</a:t>
            </a:r>
            <a:endParaRPr lang="da-DK" sz="3400" dirty="0">
              <a:solidFill>
                <a:schemeClr val="tx1"/>
              </a:solidFill>
            </a:endParaRPr>
          </a:p>
          <a:p>
            <a:pPr marL="1137902" lvl="1" indent="-487672" algn="l">
              <a:buFont typeface="Arial" panose="020B0604020202020204" pitchFamily="34" charset="0"/>
              <a:buChar char="•"/>
            </a:pPr>
            <a:r>
              <a:rPr lang="da-DK" sz="3400" dirty="0" err="1">
                <a:solidFill>
                  <a:schemeClr val="tx1"/>
                </a:solidFill>
              </a:rPr>
              <a:t>Probability</a:t>
            </a:r>
            <a:r>
              <a:rPr lang="da-DK" sz="3400" dirty="0">
                <a:solidFill>
                  <a:schemeClr val="tx1"/>
                </a:solidFill>
              </a:rPr>
              <a:t> distributions</a:t>
            </a:r>
          </a:p>
          <a:p>
            <a:pPr marL="1137902" lvl="1" indent="-487672" algn="l">
              <a:buFont typeface="Arial" panose="020B0604020202020204" pitchFamily="34" charset="0"/>
              <a:buChar char="•"/>
            </a:pPr>
            <a:r>
              <a:rPr lang="da-DK" sz="3400" dirty="0" err="1" smtClean="0">
                <a:solidFill>
                  <a:schemeClr val="tx1"/>
                </a:solidFill>
              </a:rPr>
              <a:t>Stochastic</a:t>
            </a:r>
            <a:r>
              <a:rPr lang="da-DK" sz="3400" dirty="0" smtClean="0">
                <a:solidFill>
                  <a:schemeClr val="tx1"/>
                </a:solidFill>
              </a:rPr>
              <a:t> (</a:t>
            </a:r>
            <a:r>
              <a:rPr lang="da-DK" sz="3400" dirty="0" err="1" smtClean="0">
                <a:solidFill>
                  <a:schemeClr val="tx1"/>
                </a:solidFill>
              </a:rPr>
              <a:t>random</a:t>
            </a:r>
            <a:r>
              <a:rPr lang="da-DK" sz="3400" dirty="0" smtClean="0">
                <a:solidFill>
                  <a:schemeClr val="tx1"/>
                </a:solidFill>
              </a:rPr>
              <a:t>) </a:t>
            </a:r>
            <a:r>
              <a:rPr lang="da-DK" sz="3400" dirty="0">
                <a:solidFill>
                  <a:schemeClr val="tx1"/>
                </a:solidFill>
              </a:rPr>
              <a:t>processes</a:t>
            </a:r>
          </a:p>
        </p:txBody>
      </p:sp>
    </p:spTree>
    <p:extLst>
      <p:ext uri="{BB962C8B-B14F-4D97-AF65-F5344CB8AC3E}">
        <p14:creationId xmlns:p14="http://schemas.microsoft.com/office/powerpoint/2010/main" val="125461484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Curriculum</a:t>
            </a:r>
          </a:p>
        </p:txBody>
      </p:sp>
      <p:sp>
        <p:nvSpPr>
          <p:cNvPr id="133" name="Shape 133"/>
          <p:cNvSpPr>
            <a:spLocks noGrp="1"/>
          </p:cNvSpPr>
          <p:nvPr>
            <p:ph type="sldNum" sz="quarter" idx="2"/>
          </p:nvPr>
        </p:nvSpPr>
        <p:spPr>
          <a:xfrm>
            <a:off x="12367056" y="91948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sp>
        <p:nvSpPr>
          <p:cNvPr id="134" name="Shape 134"/>
          <p:cNvSpPr/>
          <p:nvPr/>
        </p:nvSpPr>
        <p:spPr>
          <a:xfrm>
            <a:off x="687684" y="2210773"/>
            <a:ext cx="11690836" cy="26925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457200" indent="-457200" algn="l">
              <a:buSzPct val="75000"/>
              <a:buFont typeface="Helvetica Neue"/>
              <a:buChar char="•"/>
              <a:defRPr sz="3400"/>
            </a:pPr>
            <a:r>
              <a:rPr dirty="0"/>
              <a:t>“</a:t>
            </a:r>
            <a:r>
              <a:rPr i="1" dirty="0">
                <a:latin typeface="Helvetica Neue"/>
                <a:ea typeface="Helvetica Neue"/>
                <a:cs typeface="Helvetica Neue"/>
                <a:sym typeface="Helvetica Neue"/>
              </a:rPr>
              <a:t>Random Signals</a:t>
            </a:r>
            <a:r>
              <a:rPr dirty="0"/>
              <a:t>”, </a:t>
            </a:r>
            <a:r>
              <a:rPr dirty="0" err="1"/>
              <a:t>Shanmugan</a:t>
            </a:r>
            <a:r>
              <a:rPr dirty="0"/>
              <a:t> and </a:t>
            </a:r>
            <a:r>
              <a:rPr dirty="0" err="1"/>
              <a:t>Breipohl</a:t>
            </a:r>
            <a:r>
              <a:rPr dirty="0"/>
              <a:t>, </a:t>
            </a:r>
            <a:r>
              <a:rPr dirty="0" smtClean="0"/>
              <a:t>chap</a:t>
            </a:r>
            <a:r>
              <a:rPr lang="da-DK" dirty="0" smtClean="0"/>
              <a:t>.</a:t>
            </a:r>
            <a:r>
              <a:rPr dirty="0" smtClean="0"/>
              <a:t> </a:t>
            </a:r>
            <a:r>
              <a:rPr dirty="0"/>
              <a:t>2, 3 and 8</a:t>
            </a:r>
          </a:p>
          <a:p>
            <a:pPr marL="457200" indent="-457200" algn="l">
              <a:buSzPct val="75000"/>
              <a:buFont typeface="Helvetica Neue"/>
              <a:buChar char="•"/>
              <a:defRPr sz="3400"/>
            </a:pPr>
            <a:r>
              <a:rPr dirty="0"/>
              <a:t>“</a:t>
            </a:r>
            <a:r>
              <a:rPr i="1" dirty="0">
                <a:latin typeface="Helvetica Neue"/>
                <a:ea typeface="Helvetica Neue"/>
                <a:cs typeface="Helvetica Neue"/>
                <a:sym typeface="Helvetica Neue"/>
              </a:rPr>
              <a:t>Lecture Notes in Stochastic Modelling and Processing</a:t>
            </a:r>
            <a:r>
              <a:rPr dirty="0"/>
              <a:t>”, H. </a:t>
            </a:r>
            <a:r>
              <a:rPr dirty="0" smtClean="0"/>
              <a:t>Pedersen</a:t>
            </a:r>
            <a:r>
              <a:rPr lang="da-DK" dirty="0" smtClean="0"/>
              <a:t> (</a:t>
            </a:r>
            <a:r>
              <a:rPr lang="da-DK" dirty="0" err="1" smtClean="0"/>
              <a:t>supplementary</a:t>
            </a:r>
            <a:r>
              <a:rPr lang="da-DK" dirty="0" smtClean="0"/>
              <a:t> - </a:t>
            </a:r>
            <a:r>
              <a:rPr lang="da-DK" dirty="0" err="1" smtClean="0"/>
              <a:t>statistics</a:t>
            </a:r>
            <a:r>
              <a:rPr lang="da-DK" dirty="0" smtClean="0"/>
              <a:t>)</a:t>
            </a:r>
            <a:endParaRPr dirty="0"/>
          </a:p>
          <a:p>
            <a:pPr marL="457200" indent="-457200" algn="l">
              <a:buSzPct val="75000"/>
              <a:buFont typeface="Helvetica Neue"/>
              <a:buChar char="•"/>
              <a:defRPr sz="3400"/>
            </a:pPr>
            <a:r>
              <a:rPr dirty="0"/>
              <a:t>“</a:t>
            </a:r>
            <a:r>
              <a:rPr i="1" dirty="0" err="1">
                <a:latin typeface="Helvetica Neue"/>
                <a:ea typeface="Helvetica Neue"/>
                <a:cs typeface="Helvetica Neue"/>
                <a:sym typeface="Helvetica Neue"/>
              </a:rPr>
              <a:t>Statistik</a:t>
            </a:r>
            <a:r>
              <a:rPr i="1" dirty="0">
                <a:latin typeface="Helvetica Neue"/>
                <a:ea typeface="Helvetica Neue"/>
                <a:cs typeface="Helvetica Neue"/>
                <a:sym typeface="Helvetica Neue"/>
              </a:rPr>
              <a:t> og </a:t>
            </a:r>
            <a:r>
              <a:rPr i="1" dirty="0" err="1">
                <a:latin typeface="Helvetica Neue"/>
                <a:ea typeface="Helvetica Neue"/>
                <a:cs typeface="Helvetica Neue"/>
                <a:sym typeface="Helvetica Neue"/>
              </a:rPr>
              <a:t>Sandsynlighedsregning</a:t>
            </a:r>
            <a:r>
              <a:rPr i="1" dirty="0">
                <a:latin typeface="Helvetica Neue"/>
                <a:ea typeface="Helvetica Neue"/>
                <a:cs typeface="Helvetica Neue"/>
                <a:sym typeface="Helvetica Neue"/>
              </a:rPr>
              <a:t> - find </a:t>
            </a:r>
            <a:r>
              <a:rPr i="1" dirty="0" err="1">
                <a:latin typeface="Helvetica Neue"/>
                <a:ea typeface="Helvetica Neue"/>
                <a:cs typeface="Helvetica Neue"/>
                <a:sym typeface="Helvetica Neue"/>
              </a:rPr>
              <a:t>formlen</a:t>
            </a:r>
            <a:r>
              <a:rPr dirty="0"/>
              <a:t>”</a:t>
            </a:r>
          </a:p>
        </p:txBody>
      </p:sp>
      <p:pic>
        <p:nvPicPr>
          <p:cNvPr id="135" name="bog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192459" y="5714673"/>
            <a:ext cx="2496074" cy="3525704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" name="bog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094959" y="5493099"/>
            <a:ext cx="2814882" cy="396885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7" name="9780471612742-us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71279" y="5139142"/>
            <a:ext cx="4237111" cy="45548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Course Format</a:t>
            </a:r>
          </a:p>
        </p:txBody>
      </p:sp>
      <p:sp>
        <p:nvSpPr>
          <p:cNvPr id="140" name="Shape 140"/>
          <p:cNvSpPr>
            <a:spLocks noGrp="1"/>
          </p:cNvSpPr>
          <p:nvPr>
            <p:ph type="sldNum" sz="quarter" idx="2"/>
          </p:nvPr>
        </p:nvSpPr>
        <p:spPr>
          <a:xfrm>
            <a:off x="12367056" y="91948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  <p:sp>
        <p:nvSpPr>
          <p:cNvPr id="141" name="Shape 141"/>
          <p:cNvSpPr/>
          <p:nvPr/>
        </p:nvSpPr>
        <p:spPr>
          <a:xfrm>
            <a:off x="565150" y="2811921"/>
            <a:ext cx="9464129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57200" indent="-457200" algn="l">
              <a:buSzPct val="75000"/>
              <a:buFont typeface="Helvetica Neue"/>
              <a:buChar char="•"/>
            </a:pPr>
            <a:r>
              <a:rPr lang="da-DK" dirty="0" smtClean="0"/>
              <a:t>One</a:t>
            </a:r>
            <a:r>
              <a:rPr lang="da-DK" dirty="0" smtClean="0"/>
              <a:t> 4 </a:t>
            </a:r>
            <a:r>
              <a:rPr lang="da-DK" dirty="0" err="1" smtClean="0"/>
              <a:t>hours</a:t>
            </a:r>
            <a:r>
              <a:rPr lang="da-DK" dirty="0" smtClean="0"/>
              <a:t> </a:t>
            </a:r>
            <a:r>
              <a:rPr lang="da-DK" dirty="0" err="1" smtClean="0"/>
              <a:t>lesson</a:t>
            </a:r>
            <a:r>
              <a:rPr lang="da-DK" dirty="0" smtClean="0"/>
              <a:t> </a:t>
            </a:r>
            <a:r>
              <a:rPr lang="da-DK" dirty="0" err="1" smtClean="0"/>
              <a:t>each</a:t>
            </a:r>
            <a:r>
              <a:rPr lang="da-DK" dirty="0" smtClean="0"/>
              <a:t> </a:t>
            </a:r>
            <a:r>
              <a:rPr lang="da-DK" dirty="0" err="1" smtClean="0"/>
              <a:t>week</a:t>
            </a:r>
            <a:r>
              <a:rPr lang="da-DK" dirty="0" smtClean="0"/>
              <a:t> in 14 </a:t>
            </a:r>
            <a:r>
              <a:rPr lang="da-DK" dirty="0" err="1" smtClean="0"/>
              <a:t>weeks</a:t>
            </a:r>
            <a:endParaRPr dirty="0"/>
          </a:p>
        </p:txBody>
      </p:sp>
      <p:sp>
        <p:nvSpPr>
          <p:cNvPr id="142" name="Shape 142"/>
          <p:cNvSpPr/>
          <p:nvPr/>
        </p:nvSpPr>
        <p:spPr>
          <a:xfrm>
            <a:off x="565150" y="4553230"/>
            <a:ext cx="1332739" cy="647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C8250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rPr dirty="0"/>
              <a:t>Exam</a:t>
            </a:r>
          </a:p>
        </p:txBody>
      </p:sp>
      <p:sp>
        <p:nvSpPr>
          <p:cNvPr id="143" name="Shape 143"/>
          <p:cNvSpPr/>
          <p:nvPr/>
        </p:nvSpPr>
        <p:spPr>
          <a:xfrm>
            <a:off x="565150" y="5239030"/>
            <a:ext cx="4712361" cy="647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457200" indent="-457200" algn="l">
              <a:buSzPct val="75000"/>
              <a:buFont typeface="Helvetica Neue"/>
              <a:buChar char="•"/>
            </a:lvl1pPr>
          </a:lstStyle>
          <a:p>
            <a:r>
              <a:rPr dirty="0"/>
              <a:t>3 hours written exam</a:t>
            </a:r>
          </a:p>
        </p:txBody>
      </p:sp>
      <p:sp>
        <p:nvSpPr>
          <p:cNvPr id="144" name="Shape 144"/>
          <p:cNvSpPr/>
          <p:nvPr/>
        </p:nvSpPr>
        <p:spPr>
          <a:xfrm>
            <a:off x="525736" y="6785012"/>
            <a:ext cx="2214220" cy="647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C82506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rPr dirty="0"/>
              <a:t>Teachers:</a:t>
            </a:r>
          </a:p>
        </p:txBody>
      </p:sp>
      <p:sp>
        <p:nvSpPr>
          <p:cNvPr id="145" name="Shape 145"/>
          <p:cNvSpPr/>
          <p:nvPr/>
        </p:nvSpPr>
        <p:spPr>
          <a:xfrm>
            <a:off x="565151" y="7488467"/>
            <a:ext cx="12439650" cy="121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 marL="457200" indent="-457200" algn="l">
              <a:buSzPct val="75000"/>
              <a:buFont typeface="Helvetica Neue"/>
              <a:buChar char="•"/>
            </a:lvl1pPr>
          </a:lstStyle>
          <a:p>
            <a:r>
              <a:rPr lang="da-DK" dirty="0" smtClean="0"/>
              <a:t>Lars Mandrup, </a:t>
            </a:r>
            <a:r>
              <a:rPr lang="da-DK" dirty="0" err="1" smtClean="0"/>
              <a:t>room</a:t>
            </a:r>
            <a:r>
              <a:rPr lang="da-DK" dirty="0" smtClean="0"/>
              <a:t> </a:t>
            </a:r>
            <a:r>
              <a:rPr lang="da-DK" dirty="0" smtClean="0"/>
              <a:t>306E, </a:t>
            </a:r>
            <a:r>
              <a:rPr lang="da-DK" dirty="0" smtClean="0">
                <a:hlinkClick r:id="rId3"/>
              </a:rPr>
              <a:t>lma@ase.au.dk</a:t>
            </a:r>
            <a:endParaRPr lang="da-DK" dirty="0" smtClean="0"/>
          </a:p>
          <a:p>
            <a:r>
              <a:rPr lang="da-DK" dirty="0" smtClean="0"/>
              <a:t>Gunvor Elisabeth Kirkegaard, </a:t>
            </a:r>
            <a:r>
              <a:rPr lang="da-DK" dirty="0" err="1" smtClean="0"/>
              <a:t>room</a:t>
            </a:r>
            <a:r>
              <a:rPr lang="da-DK" dirty="0" smtClean="0"/>
              <a:t> 300E, </a:t>
            </a:r>
            <a:r>
              <a:rPr lang="da-DK" dirty="0" smtClean="0">
                <a:hlinkClick r:id="rId4"/>
              </a:rPr>
              <a:t>gek@ase.au.dk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Lecture Format</a:t>
            </a:r>
          </a:p>
        </p:txBody>
      </p:sp>
      <p:sp>
        <p:nvSpPr>
          <p:cNvPr id="148" name="Shape 14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pPr marL="356615" indent="-356615" defTabSz="455675">
              <a:spcBef>
                <a:spcPts val="3200"/>
              </a:spcBef>
              <a:defRPr sz="2807">
                <a:solidFill>
                  <a:srgbClr val="000000"/>
                </a:solidFill>
              </a:defRPr>
            </a:pPr>
            <a:r>
              <a:rPr sz="3500" dirty="0"/>
              <a:t>The course will consist </a:t>
            </a:r>
            <a:r>
              <a:rPr sz="3500" dirty="0" smtClean="0"/>
              <a:t>of </a:t>
            </a:r>
            <a:r>
              <a:rPr sz="3500" dirty="0"/>
              <a:t>4 hour lessons each </a:t>
            </a:r>
            <a:r>
              <a:rPr sz="3500" dirty="0" smtClean="0"/>
              <a:t>week.</a:t>
            </a:r>
            <a:endParaRPr lang="da-DK" sz="3500" dirty="0" smtClean="0"/>
          </a:p>
          <a:p>
            <a:pPr marL="356615" indent="-356615" defTabSz="455675">
              <a:spcBef>
                <a:spcPts val="3200"/>
              </a:spcBef>
              <a:defRPr sz="2807">
                <a:solidFill>
                  <a:srgbClr val="000000"/>
                </a:solidFill>
              </a:defRPr>
            </a:pPr>
            <a:r>
              <a:rPr lang="da-DK" sz="3500" dirty="0" smtClean="0"/>
              <a:t>In the </a:t>
            </a:r>
            <a:r>
              <a:rPr lang="da-DK" sz="3500" dirty="0" err="1" smtClean="0"/>
              <a:t>first</a:t>
            </a:r>
            <a:r>
              <a:rPr lang="da-DK" sz="3500" dirty="0" smtClean="0"/>
              <a:t> 2 </a:t>
            </a:r>
            <a:r>
              <a:rPr lang="da-DK" sz="3500" dirty="0" err="1" smtClean="0"/>
              <a:t>hours</a:t>
            </a:r>
            <a:r>
              <a:rPr lang="da-DK" sz="3500" dirty="0" smtClean="0"/>
              <a:t> </a:t>
            </a:r>
            <a:r>
              <a:rPr lang="da-DK" sz="3500" dirty="0" err="1" smtClean="0"/>
              <a:t>we</a:t>
            </a:r>
            <a:r>
              <a:rPr sz="3500" dirty="0" smtClean="0"/>
              <a:t> </a:t>
            </a:r>
            <a:r>
              <a:rPr sz="3500" dirty="0"/>
              <a:t>will give introductions to each </a:t>
            </a:r>
            <a:r>
              <a:rPr sz="3500" dirty="0" smtClean="0"/>
              <a:t>topic</a:t>
            </a:r>
            <a:endParaRPr lang="da-DK" sz="3500" dirty="0" smtClean="0"/>
          </a:p>
          <a:p>
            <a:pPr marL="356615" indent="-356615" defTabSz="455675">
              <a:spcBef>
                <a:spcPts val="3200"/>
              </a:spcBef>
              <a:defRPr sz="2807">
                <a:solidFill>
                  <a:srgbClr val="000000"/>
                </a:solidFill>
              </a:defRPr>
            </a:pPr>
            <a:r>
              <a:rPr lang="da-DK" sz="3500" dirty="0" smtClean="0"/>
              <a:t>In the </a:t>
            </a:r>
            <a:r>
              <a:rPr lang="da-DK" sz="3500" dirty="0" err="1" smtClean="0"/>
              <a:t>second</a:t>
            </a:r>
            <a:r>
              <a:rPr lang="da-DK" sz="3500" dirty="0" smtClean="0"/>
              <a:t> 2 </a:t>
            </a:r>
            <a:r>
              <a:rPr lang="da-DK" sz="3500" dirty="0" err="1" smtClean="0"/>
              <a:t>hours</a:t>
            </a:r>
            <a:r>
              <a:rPr lang="da-DK" sz="3500" dirty="0" smtClean="0"/>
              <a:t> </a:t>
            </a:r>
            <a:r>
              <a:rPr sz="3500" dirty="0" smtClean="0"/>
              <a:t>you </a:t>
            </a:r>
            <a:r>
              <a:rPr sz="3500" dirty="0"/>
              <a:t>will work in groups to solve different types of </a:t>
            </a:r>
            <a:r>
              <a:rPr lang="da-DK" sz="3500" dirty="0" smtClean="0"/>
              <a:t>Group </a:t>
            </a:r>
            <a:r>
              <a:rPr lang="da-DK" sz="3500" dirty="0" err="1" smtClean="0"/>
              <a:t>Assignment</a:t>
            </a:r>
            <a:r>
              <a:rPr lang="da-DK" sz="3500" dirty="0" smtClean="0"/>
              <a:t> </a:t>
            </a:r>
            <a:r>
              <a:rPr sz="3500" dirty="0" smtClean="0"/>
              <a:t>problems</a:t>
            </a:r>
            <a:r>
              <a:rPr lang="da-DK" sz="3500" dirty="0" smtClean="0"/>
              <a:t> </a:t>
            </a:r>
            <a:r>
              <a:rPr lang="da-DK" sz="3500" dirty="0" err="1" smtClean="0"/>
              <a:t>related</a:t>
            </a:r>
            <a:r>
              <a:rPr lang="da-DK" sz="3500" dirty="0" smtClean="0"/>
              <a:t> to the curriculum</a:t>
            </a:r>
            <a:r>
              <a:rPr sz="3500" dirty="0" smtClean="0"/>
              <a:t>.</a:t>
            </a:r>
            <a:endParaRPr sz="3500" dirty="0"/>
          </a:p>
          <a:p>
            <a:pPr marL="356615" indent="-356615" defTabSz="455675">
              <a:spcBef>
                <a:spcPts val="3200"/>
              </a:spcBef>
              <a:defRPr sz="2807">
                <a:solidFill>
                  <a:srgbClr val="000000"/>
                </a:solidFill>
              </a:defRPr>
            </a:pPr>
            <a:r>
              <a:rPr sz="3500" dirty="0"/>
              <a:t>As the time during these 4 hour sessions are very </a:t>
            </a:r>
            <a:r>
              <a:rPr sz="3500" dirty="0" smtClean="0"/>
              <a:t>limited </a:t>
            </a:r>
            <a:r>
              <a:rPr lang="da-DK" sz="3500" dirty="0" err="1" smtClean="0"/>
              <a:t>we</a:t>
            </a:r>
            <a:r>
              <a:rPr sz="3500" dirty="0" smtClean="0"/>
              <a:t> </a:t>
            </a:r>
            <a:r>
              <a:rPr sz="3500" dirty="0"/>
              <a:t>expect you to have read the curriculum and solved the introductory assignments before the lecture. Solutions will be provided to all introductory assignments</a:t>
            </a:r>
            <a:r>
              <a:rPr sz="3500" dirty="0" smtClean="0"/>
              <a:t>.</a:t>
            </a:r>
            <a:endParaRPr sz="3500" dirty="0"/>
          </a:p>
        </p:txBody>
      </p:sp>
      <p:sp>
        <p:nvSpPr>
          <p:cNvPr id="149" name="Shape 149"/>
          <p:cNvSpPr>
            <a:spLocks noGrp="1"/>
          </p:cNvSpPr>
          <p:nvPr>
            <p:ph type="sldNum" sz="quarter" idx="2"/>
          </p:nvPr>
        </p:nvSpPr>
        <p:spPr>
          <a:xfrm>
            <a:off x="12367056" y="91948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What </a:t>
            </a:r>
            <a:r>
              <a:rPr lang="da-DK" dirty="0" err="1" smtClean="0"/>
              <a:t>we</a:t>
            </a:r>
            <a:r>
              <a:rPr dirty="0" smtClean="0"/>
              <a:t> </a:t>
            </a:r>
            <a:r>
              <a:rPr dirty="0"/>
              <a:t>expect before you begin the course</a:t>
            </a:r>
          </a:p>
        </p:txBody>
      </p:sp>
      <p:sp>
        <p:nvSpPr>
          <p:cNvPr id="152" name="Shape 152"/>
          <p:cNvSpPr>
            <a:spLocks noGrp="1"/>
          </p:cNvSpPr>
          <p:nvPr>
            <p:ph type="sldNum" sz="quarter" idx="2"/>
          </p:nvPr>
        </p:nvSpPr>
        <p:spPr>
          <a:xfrm>
            <a:off x="12367056" y="9194800"/>
            <a:ext cx="213158" cy="299822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  <p:sp>
        <p:nvSpPr>
          <p:cNvPr id="153" name="Shape 153"/>
          <p:cNvSpPr/>
          <p:nvPr/>
        </p:nvSpPr>
        <p:spPr>
          <a:xfrm>
            <a:off x="565150" y="2396229"/>
            <a:ext cx="9438481" cy="2872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457200" indent="-457200" algn="l">
              <a:buSzPct val="75000"/>
              <a:buFont typeface="Helvetica Neue"/>
              <a:buChar char="•"/>
            </a:pPr>
            <a:r>
              <a:rPr dirty="0"/>
              <a:t>You know how to integrate and differentiate</a:t>
            </a:r>
          </a:p>
          <a:p>
            <a:pPr marL="457200" indent="-457200" algn="l">
              <a:buSzPct val="75000"/>
              <a:buFont typeface="Helvetica Neue"/>
              <a:buChar char="•"/>
            </a:pPr>
            <a:r>
              <a:rPr lang="da-DK" dirty="0" smtClean="0"/>
              <a:t>Know </a:t>
            </a:r>
            <a:r>
              <a:rPr lang="da-DK" dirty="0" err="1" smtClean="0"/>
              <a:t>about</a:t>
            </a:r>
            <a:r>
              <a:rPr dirty="0" smtClean="0"/>
              <a:t> </a:t>
            </a:r>
            <a:r>
              <a:rPr dirty="0" err="1" smtClean="0"/>
              <a:t>convol</a:t>
            </a:r>
            <a:r>
              <a:rPr lang="da-DK" dirty="0" err="1" smtClean="0"/>
              <a:t>ution</a:t>
            </a:r>
            <a:r>
              <a:rPr lang="da-DK" dirty="0" smtClean="0"/>
              <a:t> of</a:t>
            </a:r>
            <a:r>
              <a:rPr dirty="0" smtClean="0"/>
              <a:t> </a:t>
            </a:r>
            <a:r>
              <a:rPr dirty="0"/>
              <a:t>two functions</a:t>
            </a:r>
          </a:p>
          <a:p>
            <a:pPr marL="457200" indent="-457200" algn="l">
              <a:buSzPct val="75000"/>
              <a:buFont typeface="Helvetica Neue"/>
              <a:buChar char="•"/>
            </a:pPr>
            <a:r>
              <a:rPr lang="da-DK" dirty="0" smtClean="0"/>
              <a:t>Have a b</a:t>
            </a:r>
            <a:r>
              <a:rPr dirty="0" err="1" smtClean="0"/>
              <a:t>asic</a:t>
            </a:r>
            <a:r>
              <a:rPr dirty="0" smtClean="0"/>
              <a:t> </a:t>
            </a:r>
            <a:r>
              <a:rPr dirty="0"/>
              <a:t>knowledge of </a:t>
            </a:r>
            <a:r>
              <a:rPr dirty="0" err="1"/>
              <a:t>Matlab</a:t>
            </a:r>
            <a:endParaRPr dirty="0"/>
          </a:p>
          <a:p>
            <a:pPr algn="l"/>
            <a:endParaRPr dirty="0"/>
          </a:p>
          <a:p>
            <a:pPr marL="457200" indent="-457200" algn="l">
              <a:buSzPct val="75000"/>
              <a:buFont typeface="Helvetica Neue"/>
              <a:buChar char="•"/>
            </a:pPr>
            <a:r>
              <a:rPr dirty="0"/>
              <a:t>And have installed </a:t>
            </a:r>
            <a:r>
              <a:rPr dirty="0" err="1"/>
              <a:t>Matlab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12166"/>
            <a:lumOff val="-13042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ModernPortfolio">
  <a:themeElements>
    <a:clrScheme name="ModernPortfolio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557E8A"/>
      </a:accent1>
      <a:accent2>
        <a:srgbClr val="88885A"/>
      </a:accent2>
      <a:accent3>
        <a:srgbClr val="B29E85"/>
      </a:accent3>
      <a:accent4>
        <a:srgbClr val="BB7B52"/>
      </a:accent4>
      <a:accent5>
        <a:srgbClr val="CF7F66"/>
      </a:accent5>
      <a:accent6>
        <a:srgbClr val="62647B"/>
      </a:accent6>
      <a:hlink>
        <a:srgbClr val="0000FF"/>
      </a:hlink>
      <a:folHlink>
        <a:srgbClr val="FF00FF"/>
      </a:folHlink>
    </a:clrScheme>
    <a:fontScheme name="ModernPortfolio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ModernPortfol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satOff val="12166"/>
            <a:lumOff val="-13042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ABABAB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1823</TotalTime>
  <Words>425</Words>
  <Application>Microsoft Office PowerPoint</Application>
  <PresentationFormat>Brugerdefineret</PresentationFormat>
  <Paragraphs>80</Paragraphs>
  <Slides>8</Slides>
  <Notes>8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9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8</vt:i4>
      </vt:variant>
    </vt:vector>
  </HeadingPairs>
  <TitlesOfParts>
    <vt:vector size="18" baseType="lpstr">
      <vt:lpstr>Arial</vt:lpstr>
      <vt:lpstr>Calibri</vt:lpstr>
      <vt:lpstr>Chalkduster</vt:lpstr>
      <vt:lpstr>Helvetica</vt:lpstr>
      <vt:lpstr>Helvetica Neue</vt:lpstr>
      <vt:lpstr>Helvetica Neue Light</vt:lpstr>
      <vt:lpstr>Helvetica Neue Medium</vt:lpstr>
      <vt:lpstr>Segoe Print</vt:lpstr>
      <vt:lpstr>Trebuchet MS</vt:lpstr>
      <vt:lpstr>ModernPortfolio</vt:lpstr>
      <vt:lpstr>Introduction to Probability Theory</vt:lpstr>
      <vt:lpstr>Why Stochastic Modelling and Processes?</vt:lpstr>
      <vt:lpstr>Content of the Course</vt:lpstr>
      <vt:lpstr>Topics</vt:lpstr>
      <vt:lpstr>Curriculum</vt:lpstr>
      <vt:lpstr>Course Format</vt:lpstr>
      <vt:lpstr>Lecture Format</vt:lpstr>
      <vt:lpstr>What we expect before you begin the course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Probability Theory</dc:title>
  <dc:creator>Lars Mandrup</dc:creator>
  <cp:lastModifiedBy>Lars Mandrup</cp:lastModifiedBy>
  <cp:revision>114</cp:revision>
  <cp:lastPrinted>2017-03-31T13:46:20Z</cp:lastPrinted>
  <dcterms:modified xsi:type="dcterms:W3CDTF">2018-08-23T14:26:05Z</dcterms:modified>
</cp:coreProperties>
</file>